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57"/>
  </p:notesMasterIdLst>
  <p:handoutMasterIdLst>
    <p:handoutMasterId r:id="rId58"/>
  </p:handoutMasterIdLst>
  <p:sldIdLst>
    <p:sldId id="1808" r:id="rId8"/>
    <p:sldId id="1805" r:id="rId9"/>
    <p:sldId id="1809" r:id="rId10"/>
    <p:sldId id="1811" r:id="rId11"/>
    <p:sldId id="1810" r:id="rId12"/>
    <p:sldId id="1820" r:id="rId13"/>
    <p:sldId id="1821" r:id="rId14"/>
    <p:sldId id="1822" r:id="rId15"/>
    <p:sldId id="1823" r:id="rId16"/>
    <p:sldId id="1824" r:id="rId17"/>
    <p:sldId id="4309" r:id="rId18"/>
    <p:sldId id="1812" r:id="rId19"/>
    <p:sldId id="1813" r:id="rId20"/>
    <p:sldId id="1825" r:id="rId21"/>
    <p:sldId id="1720" r:id="rId22"/>
    <p:sldId id="1670" r:id="rId23"/>
    <p:sldId id="1635" r:id="rId24"/>
    <p:sldId id="1817" r:id="rId25"/>
    <p:sldId id="1724" r:id="rId26"/>
    <p:sldId id="1728" r:id="rId27"/>
    <p:sldId id="1730" r:id="rId28"/>
    <p:sldId id="1727" r:id="rId29"/>
    <p:sldId id="1731" r:id="rId30"/>
    <p:sldId id="1818" r:id="rId31"/>
    <p:sldId id="1733" r:id="rId32"/>
    <p:sldId id="1819" r:id="rId33"/>
    <p:sldId id="1734" r:id="rId34"/>
    <p:sldId id="1735" r:id="rId35"/>
    <p:sldId id="1826" r:id="rId36"/>
    <p:sldId id="1738" r:id="rId37"/>
    <p:sldId id="1739" r:id="rId38"/>
    <p:sldId id="1740" r:id="rId39"/>
    <p:sldId id="1741" r:id="rId40"/>
    <p:sldId id="1742" r:id="rId41"/>
    <p:sldId id="1743" r:id="rId42"/>
    <p:sldId id="1744" r:id="rId43"/>
    <p:sldId id="1827" r:id="rId44"/>
    <p:sldId id="1828" r:id="rId45"/>
    <p:sldId id="1829" r:id="rId46"/>
    <p:sldId id="1830" r:id="rId47"/>
    <p:sldId id="1831" r:id="rId48"/>
    <p:sldId id="8599" r:id="rId49"/>
    <p:sldId id="1532" r:id="rId50"/>
    <p:sldId id="8595" r:id="rId51"/>
    <p:sldId id="2376" r:id="rId52"/>
    <p:sldId id="8593" r:id="rId53"/>
    <p:sldId id="8596" r:id="rId54"/>
    <p:sldId id="8598" r:id="rId55"/>
    <p:sldId id="8601"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05"/>
            <p14:sldId id="1809"/>
            <p14:sldId id="1811"/>
            <p14:sldId id="1810"/>
            <p14:sldId id="1820"/>
            <p14:sldId id="1821"/>
            <p14:sldId id="1822"/>
            <p14:sldId id="1823"/>
            <p14:sldId id="1824"/>
            <p14:sldId id="4309"/>
            <p14:sldId id="1812"/>
            <p14:sldId id="1813"/>
            <p14:sldId id="1825"/>
            <p14:sldId id="1720"/>
            <p14:sldId id="1670"/>
            <p14:sldId id="1635"/>
            <p14:sldId id="1817"/>
            <p14:sldId id="1724"/>
            <p14:sldId id="1728"/>
            <p14:sldId id="1730"/>
            <p14:sldId id="1727"/>
            <p14:sldId id="1731"/>
            <p14:sldId id="1818"/>
            <p14:sldId id="1733"/>
            <p14:sldId id="1819"/>
            <p14:sldId id="1734"/>
            <p14:sldId id="1735"/>
            <p14:sldId id="1826"/>
            <p14:sldId id="1738"/>
            <p14:sldId id="1739"/>
            <p14:sldId id="1740"/>
            <p14:sldId id="1741"/>
            <p14:sldId id="1742"/>
            <p14:sldId id="1743"/>
            <p14:sldId id="1744"/>
            <p14:sldId id="1827"/>
            <p14:sldId id="1828"/>
            <p14:sldId id="1829"/>
            <p14:sldId id="1830"/>
            <p14:sldId id="1831"/>
            <p14:sldId id="8599"/>
            <p14:sldId id="1532"/>
            <p14:sldId id="8595"/>
            <p14:sldId id="2376"/>
            <p14:sldId id="8593"/>
            <p14:sldId id="8596"/>
            <p14:sldId id="8598"/>
            <p14:sldId id="86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BDEE4-205C-4344-B889-ABFC0795A693}" v="108" dt="2019-03-19T20:03:35.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73902" autoAdjust="0"/>
  </p:normalViewPr>
  <p:slideViewPr>
    <p:cSldViewPr snapToGrid="0">
      <p:cViewPr varScale="1">
        <p:scale>
          <a:sx n="84" d="100"/>
          <a:sy n="84" d="100"/>
        </p:scale>
        <p:origin x="1734" y="90"/>
      </p:cViewPr>
      <p:guideLst/>
    </p:cSldViewPr>
  </p:slideViewPr>
  <p:outlineViewPr>
    <p:cViewPr>
      <p:scale>
        <a:sx n="33" d="100"/>
        <a:sy n="33" d="100"/>
      </p:scale>
      <p:origin x="0" y="-6516"/>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fet Zagal" userId="1e615c9b-7ba9-48a0-ad77-bf5a46dcd25a" providerId="ADAL" clId="{535BDEE4-205C-4344-B889-ABFC0795A693}"/>
    <pc:docChg chg="undo custSel addSld delSld modSld modSection">
      <pc:chgData name="Jafet Zagal" userId="1e615c9b-7ba9-48a0-ad77-bf5a46dcd25a" providerId="ADAL" clId="{535BDEE4-205C-4344-B889-ABFC0795A693}" dt="2019-03-19T20:03:39.624" v="1526" actId="6549"/>
      <pc:docMkLst>
        <pc:docMk/>
      </pc:docMkLst>
      <pc:sldChg chg="modSp">
        <pc:chgData name="Jafet Zagal" userId="1e615c9b-7ba9-48a0-ad77-bf5a46dcd25a" providerId="ADAL" clId="{535BDEE4-205C-4344-B889-ABFC0795A693}" dt="2019-03-19T18:11:44.408" v="591" actId="20577"/>
        <pc:sldMkLst>
          <pc:docMk/>
          <pc:sldMk cId="3188989622" sldId="1635"/>
        </pc:sldMkLst>
        <pc:spChg chg="mod">
          <ac:chgData name="Jafet Zagal" userId="1e615c9b-7ba9-48a0-ad77-bf5a46dcd25a" providerId="ADAL" clId="{535BDEE4-205C-4344-B889-ABFC0795A693}" dt="2019-03-19T18:11:44.408" v="591" actId="20577"/>
          <ac:spMkLst>
            <pc:docMk/>
            <pc:sldMk cId="3188989622" sldId="1635"/>
            <ac:spMk id="6" creationId="{00000000-0000-0000-0000-000000000000}"/>
          </ac:spMkLst>
        </pc:spChg>
      </pc:sldChg>
      <pc:sldChg chg="del">
        <pc:chgData name="Jafet Zagal" userId="1e615c9b-7ba9-48a0-ad77-bf5a46dcd25a" providerId="ADAL" clId="{535BDEE4-205C-4344-B889-ABFC0795A693}" dt="2019-03-19T18:11:31.698" v="588" actId="2696"/>
        <pc:sldMkLst>
          <pc:docMk/>
          <pc:sldMk cId="3957722359" sldId="1660"/>
        </pc:sldMkLst>
      </pc:sldChg>
      <pc:sldChg chg="modSp">
        <pc:chgData name="Jafet Zagal" userId="1e615c9b-7ba9-48a0-ad77-bf5a46dcd25a" providerId="ADAL" clId="{535BDEE4-205C-4344-B889-ABFC0795A693}" dt="2019-03-19T18:14:00.380" v="606" actId="20577"/>
        <pc:sldMkLst>
          <pc:docMk/>
          <pc:sldMk cId="1795462022" sldId="1730"/>
        </pc:sldMkLst>
        <pc:spChg chg="mod">
          <ac:chgData name="Jafet Zagal" userId="1e615c9b-7ba9-48a0-ad77-bf5a46dcd25a" providerId="ADAL" clId="{535BDEE4-205C-4344-B889-ABFC0795A693}" dt="2019-03-19T18:14:00.380" v="606" actId="20577"/>
          <ac:spMkLst>
            <pc:docMk/>
            <pc:sldMk cId="1795462022" sldId="1730"/>
            <ac:spMk id="3" creationId="{80278A9E-07BE-402E-9CEF-33A02A97E862}"/>
          </ac:spMkLst>
        </pc:spChg>
      </pc:sldChg>
      <pc:sldChg chg="del">
        <pc:chgData name="Jafet Zagal" userId="1e615c9b-7ba9-48a0-ad77-bf5a46dcd25a" providerId="ADAL" clId="{535BDEE4-205C-4344-B889-ABFC0795A693}" dt="2019-03-19T19:49:11.437" v="1274" actId="2696"/>
        <pc:sldMkLst>
          <pc:docMk/>
          <pc:sldMk cId="3251787650" sldId="1745"/>
        </pc:sldMkLst>
      </pc:sldChg>
      <pc:sldChg chg="modNotesTx">
        <pc:chgData name="Jafet Zagal" userId="1e615c9b-7ba9-48a0-ad77-bf5a46dcd25a" providerId="ADAL" clId="{535BDEE4-205C-4344-B889-ABFC0795A693}" dt="2019-03-19T14:07:42.548" v="397" actId="20577"/>
        <pc:sldMkLst>
          <pc:docMk/>
          <pc:sldMk cId="1191275218" sldId="1812"/>
        </pc:sldMkLst>
      </pc:sldChg>
      <pc:sldChg chg="delSp modSp modNotesTx">
        <pc:chgData name="Jafet Zagal" userId="1e615c9b-7ba9-48a0-ad77-bf5a46dcd25a" providerId="ADAL" clId="{535BDEE4-205C-4344-B889-ABFC0795A693}" dt="2019-03-19T14:15:53.357" v="477" actId="20577"/>
        <pc:sldMkLst>
          <pc:docMk/>
          <pc:sldMk cId="3399022574" sldId="1813"/>
        </pc:sldMkLst>
        <pc:spChg chg="del mod">
          <ac:chgData name="Jafet Zagal" userId="1e615c9b-7ba9-48a0-ad77-bf5a46dcd25a" providerId="ADAL" clId="{535BDEE4-205C-4344-B889-ABFC0795A693}" dt="2019-03-19T14:07:46.492" v="398" actId="478"/>
          <ac:spMkLst>
            <pc:docMk/>
            <pc:sldMk cId="3399022574" sldId="1813"/>
            <ac:spMk id="6" creationId="{00000000-0000-0000-0000-000000000000}"/>
          </ac:spMkLst>
        </pc:spChg>
        <pc:picChg chg="mod">
          <ac:chgData name="Jafet Zagal" userId="1e615c9b-7ba9-48a0-ad77-bf5a46dcd25a" providerId="ADAL" clId="{535BDEE4-205C-4344-B889-ABFC0795A693}" dt="2019-03-19T14:07:52.589" v="400" actId="1076"/>
          <ac:picMkLst>
            <pc:docMk/>
            <pc:sldMk cId="3399022574" sldId="1813"/>
            <ac:picMk id="2" creationId="{157F52F6-C5D9-D14C-B446-53D0226F1595}"/>
          </ac:picMkLst>
        </pc:picChg>
      </pc:sldChg>
      <pc:sldChg chg="del">
        <pc:chgData name="Jafet Zagal" userId="1e615c9b-7ba9-48a0-ad77-bf5a46dcd25a" providerId="ADAL" clId="{535BDEE4-205C-4344-B889-ABFC0795A693}" dt="2019-03-19T18:11:26.930" v="587" actId="2696"/>
        <pc:sldMkLst>
          <pc:docMk/>
          <pc:sldMk cId="314628570" sldId="1816"/>
        </pc:sldMkLst>
      </pc:sldChg>
      <pc:sldChg chg="modSp">
        <pc:chgData name="Jafet Zagal" userId="1e615c9b-7ba9-48a0-ad77-bf5a46dcd25a" providerId="ADAL" clId="{535BDEE4-205C-4344-B889-ABFC0795A693}" dt="2019-03-19T13:42:38.014" v="40"/>
        <pc:sldMkLst>
          <pc:docMk/>
          <pc:sldMk cId="2604588099" sldId="1820"/>
        </pc:sldMkLst>
        <pc:spChg chg="mod">
          <ac:chgData name="Jafet Zagal" userId="1e615c9b-7ba9-48a0-ad77-bf5a46dcd25a" providerId="ADAL" clId="{535BDEE4-205C-4344-B889-ABFC0795A693}" dt="2019-03-19T13:42:23.417" v="37"/>
          <ac:spMkLst>
            <pc:docMk/>
            <pc:sldMk cId="2604588099" sldId="1820"/>
            <ac:spMk id="4" creationId="{470F3141-259E-4933-9552-92BD74A86A4E}"/>
          </ac:spMkLst>
        </pc:spChg>
        <pc:spChg chg="mod">
          <ac:chgData name="Jafet Zagal" userId="1e615c9b-7ba9-48a0-ad77-bf5a46dcd25a" providerId="ADAL" clId="{535BDEE4-205C-4344-B889-ABFC0795A693}" dt="2019-03-19T13:42:38.014" v="40"/>
          <ac:spMkLst>
            <pc:docMk/>
            <pc:sldMk cId="2604588099" sldId="1820"/>
            <ac:spMk id="5" creationId="{C8F4AE95-4EDF-41D8-8BA3-054CDF11A09C}"/>
          </ac:spMkLst>
        </pc:spChg>
      </pc:sldChg>
      <pc:sldChg chg="modSp add">
        <pc:chgData name="Jafet Zagal" userId="1e615c9b-7ba9-48a0-ad77-bf5a46dcd25a" providerId="ADAL" clId="{535BDEE4-205C-4344-B889-ABFC0795A693}" dt="2019-03-19T13:43:55.401" v="50" actId="790"/>
        <pc:sldMkLst>
          <pc:docMk/>
          <pc:sldMk cId="2303459174" sldId="1821"/>
        </pc:sldMkLst>
        <pc:spChg chg="mod">
          <ac:chgData name="Jafet Zagal" userId="1e615c9b-7ba9-48a0-ad77-bf5a46dcd25a" providerId="ADAL" clId="{535BDEE4-205C-4344-B889-ABFC0795A693}" dt="2019-03-19T13:43:01.221" v="42"/>
          <ac:spMkLst>
            <pc:docMk/>
            <pc:sldMk cId="2303459174" sldId="1821"/>
            <ac:spMk id="4" creationId="{470F3141-259E-4933-9552-92BD74A86A4E}"/>
          </ac:spMkLst>
        </pc:spChg>
        <pc:spChg chg="mod">
          <ac:chgData name="Jafet Zagal" userId="1e615c9b-7ba9-48a0-ad77-bf5a46dcd25a" providerId="ADAL" clId="{535BDEE4-205C-4344-B889-ABFC0795A693}" dt="2019-03-19T13:43:55.401" v="50" actId="790"/>
          <ac:spMkLst>
            <pc:docMk/>
            <pc:sldMk cId="2303459174" sldId="1821"/>
            <ac:spMk id="5" creationId="{C8F4AE95-4EDF-41D8-8BA3-054CDF11A09C}"/>
          </ac:spMkLst>
        </pc:spChg>
      </pc:sldChg>
      <pc:sldChg chg="modSp add modNotesTx">
        <pc:chgData name="Jafet Zagal" userId="1e615c9b-7ba9-48a0-ad77-bf5a46dcd25a" providerId="ADAL" clId="{535BDEE4-205C-4344-B889-ABFC0795A693}" dt="2019-03-19T13:45:45.843" v="89" actId="20577"/>
        <pc:sldMkLst>
          <pc:docMk/>
          <pc:sldMk cId="2434165492" sldId="1822"/>
        </pc:sldMkLst>
        <pc:spChg chg="mod">
          <ac:chgData name="Jafet Zagal" userId="1e615c9b-7ba9-48a0-ad77-bf5a46dcd25a" providerId="ADAL" clId="{535BDEE4-205C-4344-B889-ABFC0795A693}" dt="2019-03-19T13:44:18.814" v="52"/>
          <ac:spMkLst>
            <pc:docMk/>
            <pc:sldMk cId="2434165492" sldId="1822"/>
            <ac:spMk id="4" creationId="{470F3141-259E-4933-9552-92BD74A86A4E}"/>
          </ac:spMkLst>
        </pc:spChg>
        <pc:spChg chg="mod">
          <ac:chgData name="Jafet Zagal" userId="1e615c9b-7ba9-48a0-ad77-bf5a46dcd25a" providerId="ADAL" clId="{535BDEE4-205C-4344-B889-ABFC0795A693}" dt="2019-03-19T13:45:33.243" v="59" actId="20577"/>
          <ac:spMkLst>
            <pc:docMk/>
            <pc:sldMk cId="2434165492" sldId="1822"/>
            <ac:spMk id="5" creationId="{C8F4AE95-4EDF-41D8-8BA3-054CDF11A09C}"/>
          </ac:spMkLst>
        </pc:spChg>
      </pc:sldChg>
      <pc:sldChg chg="modSp add modNotesTx">
        <pc:chgData name="Jafet Zagal" userId="1e615c9b-7ba9-48a0-ad77-bf5a46dcd25a" providerId="ADAL" clId="{535BDEE4-205C-4344-B889-ABFC0795A693}" dt="2019-03-19T13:46:21.192" v="94" actId="20577"/>
        <pc:sldMkLst>
          <pc:docMk/>
          <pc:sldMk cId="2303406257" sldId="1823"/>
        </pc:sldMkLst>
        <pc:spChg chg="mod">
          <ac:chgData name="Jafet Zagal" userId="1e615c9b-7ba9-48a0-ad77-bf5a46dcd25a" providerId="ADAL" clId="{535BDEE4-205C-4344-B889-ABFC0795A693}" dt="2019-03-19T13:45:58.875" v="92" actId="20577"/>
          <ac:spMkLst>
            <pc:docMk/>
            <pc:sldMk cId="2303406257" sldId="1823"/>
            <ac:spMk id="4" creationId="{470F3141-259E-4933-9552-92BD74A86A4E}"/>
          </ac:spMkLst>
        </pc:spChg>
        <pc:spChg chg="mod">
          <ac:chgData name="Jafet Zagal" userId="1e615c9b-7ba9-48a0-ad77-bf5a46dcd25a" providerId="ADAL" clId="{535BDEE4-205C-4344-B889-ABFC0795A693}" dt="2019-03-19T13:46:04.934" v="93"/>
          <ac:spMkLst>
            <pc:docMk/>
            <pc:sldMk cId="2303406257" sldId="1823"/>
            <ac:spMk id="5" creationId="{C8F4AE95-4EDF-41D8-8BA3-054CDF11A09C}"/>
          </ac:spMkLst>
        </pc:spChg>
      </pc:sldChg>
      <pc:sldChg chg="addSp delSp modSp add modAnim">
        <pc:chgData name="Jafet Zagal" userId="1e615c9b-7ba9-48a0-ad77-bf5a46dcd25a" providerId="ADAL" clId="{535BDEE4-205C-4344-B889-ABFC0795A693}" dt="2019-03-19T13:52:03.780" v="352"/>
        <pc:sldMkLst>
          <pc:docMk/>
          <pc:sldMk cId="3305942916" sldId="1824"/>
        </pc:sldMkLst>
        <pc:spChg chg="del">
          <ac:chgData name="Jafet Zagal" userId="1e615c9b-7ba9-48a0-ad77-bf5a46dcd25a" providerId="ADAL" clId="{535BDEE4-205C-4344-B889-ABFC0795A693}" dt="2019-03-19T13:48:02.188" v="96"/>
          <ac:spMkLst>
            <pc:docMk/>
            <pc:sldMk cId="3305942916" sldId="1824"/>
            <ac:spMk id="2" creationId="{05962B64-87B6-4F3F-9542-94C1C9A40892}"/>
          </ac:spMkLst>
        </pc:spChg>
        <pc:spChg chg="del">
          <ac:chgData name="Jafet Zagal" userId="1e615c9b-7ba9-48a0-ad77-bf5a46dcd25a" providerId="ADAL" clId="{535BDEE4-205C-4344-B889-ABFC0795A693}" dt="2019-03-19T13:48:02.188" v="96"/>
          <ac:spMkLst>
            <pc:docMk/>
            <pc:sldMk cId="3305942916" sldId="1824"/>
            <ac:spMk id="3" creationId="{0D3918FB-BE25-448D-B1C2-9E42273F264F}"/>
          </ac:spMkLst>
        </pc:spChg>
        <pc:spChg chg="del">
          <ac:chgData name="Jafet Zagal" userId="1e615c9b-7ba9-48a0-ad77-bf5a46dcd25a" providerId="ADAL" clId="{535BDEE4-205C-4344-B889-ABFC0795A693}" dt="2019-03-19T13:48:02.188" v="96"/>
          <ac:spMkLst>
            <pc:docMk/>
            <pc:sldMk cId="3305942916" sldId="1824"/>
            <ac:spMk id="4" creationId="{43D3D504-6844-48B8-9CE0-9CCA5CE792F3}"/>
          </ac:spMkLst>
        </pc:spChg>
        <pc:spChg chg="add mod">
          <ac:chgData name="Jafet Zagal" userId="1e615c9b-7ba9-48a0-ad77-bf5a46dcd25a" providerId="ADAL" clId="{535BDEE4-205C-4344-B889-ABFC0795A693}" dt="2019-03-19T13:48:17.931" v="122" actId="207"/>
          <ac:spMkLst>
            <pc:docMk/>
            <pc:sldMk cId="3305942916" sldId="1824"/>
            <ac:spMk id="5" creationId="{63737D8A-3386-4DB8-97BF-AE854F91EEFC}"/>
          </ac:spMkLst>
        </pc:spChg>
        <pc:spChg chg="add mod">
          <ac:chgData name="Jafet Zagal" userId="1e615c9b-7ba9-48a0-ad77-bf5a46dcd25a" providerId="ADAL" clId="{535BDEE4-205C-4344-B889-ABFC0795A693}" dt="2019-03-19T13:49:57.527" v="339" actId="20577"/>
          <ac:spMkLst>
            <pc:docMk/>
            <pc:sldMk cId="3305942916" sldId="1824"/>
            <ac:spMk id="6" creationId="{4760C89B-3880-4C5B-B0BA-189B4E946C7D}"/>
          </ac:spMkLst>
        </pc:spChg>
      </pc:sldChg>
      <pc:sldChg chg="add del">
        <pc:chgData name="Jafet Zagal" userId="1e615c9b-7ba9-48a0-ad77-bf5a46dcd25a" providerId="ADAL" clId="{535BDEE4-205C-4344-B889-ABFC0795A693}" dt="2019-03-19T13:51:16.588" v="341" actId="2696"/>
        <pc:sldMkLst>
          <pc:docMk/>
          <pc:sldMk cId="2113601957" sldId="1825"/>
        </pc:sldMkLst>
      </pc:sldChg>
      <pc:sldChg chg="addSp delSp modSp add modNotesTx">
        <pc:chgData name="Jafet Zagal" userId="1e615c9b-7ba9-48a0-ad77-bf5a46dcd25a" providerId="ADAL" clId="{535BDEE4-205C-4344-B889-ABFC0795A693}" dt="2019-03-19T16:56:14.182" v="586" actId="207"/>
        <pc:sldMkLst>
          <pc:docMk/>
          <pc:sldMk cId="2170387988" sldId="1825"/>
        </pc:sldMkLst>
        <pc:spChg chg="mod">
          <ac:chgData name="Jafet Zagal" userId="1e615c9b-7ba9-48a0-ad77-bf5a46dcd25a" providerId="ADAL" clId="{535BDEE4-205C-4344-B889-ABFC0795A693}" dt="2019-03-19T16:56:14.182" v="586" actId="207"/>
          <ac:spMkLst>
            <pc:docMk/>
            <pc:sldMk cId="2170387988" sldId="1825"/>
            <ac:spMk id="2" creationId="{ECEF7067-4B6F-4FF0-8FD2-6F3471212BD1}"/>
          </ac:spMkLst>
        </pc:spChg>
        <pc:spChg chg="del">
          <ac:chgData name="Jafet Zagal" userId="1e615c9b-7ba9-48a0-ad77-bf5a46dcd25a" providerId="ADAL" clId="{535BDEE4-205C-4344-B889-ABFC0795A693}" dt="2019-03-19T16:52:36.119" v="524"/>
          <ac:spMkLst>
            <pc:docMk/>
            <pc:sldMk cId="2170387988" sldId="1825"/>
            <ac:spMk id="3" creationId="{28592F20-DB15-42D5-935F-41575AE75597}"/>
          </ac:spMkLst>
        </pc:spChg>
        <pc:picChg chg="add mod">
          <ac:chgData name="Jafet Zagal" userId="1e615c9b-7ba9-48a0-ad77-bf5a46dcd25a" providerId="ADAL" clId="{535BDEE4-205C-4344-B889-ABFC0795A693}" dt="2019-03-19T16:53:39.649" v="526" actId="1076"/>
          <ac:picMkLst>
            <pc:docMk/>
            <pc:sldMk cId="2170387988" sldId="1825"/>
            <ac:picMk id="2050" creationId="{721F0D25-5492-4E06-9F06-E2D287388F3C}"/>
          </ac:picMkLst>
        </pc:picChg>
        <pc:picChg chg="add mod">
          <ac:chgData name="Jafet Zagal" userId="1e615c9b-7ba9-48a0-ad77-bf5a46dcd25a" providerId="ADAL" clId="{535BDEE4-205C-4344-B889-ABFC0795A693}" dt="2019-03-19T16:53:49.980" v="528" actId="1076"/>
          <ac:picMkLst>
            <pc:docMk/>
            <pc:sldMk cId="2170387988" sldId="1825"/>
            <ac:picMk id="2052" creationId="{EC1E68AE-4494-4D69-AC88-3B19EC5F811B}"/>
          </ac:picMkLst>
        </pc:picChg>
      </pc:sldChg>
      <pc:sldChg chg="addSp delSp modSp add modNotesTx">
        <pc:chgData name="Jafet Zagal" userId="1e615c9b-7ba9-48a0-ad77-bf5a46dcd25a" providerId="ADAL" clId="{535BDEE4-205C-4344-B889-ABFC0795A693}" dt="2019-03-19T19:33:03.538" v="893" actId="113"/>
        <pc:sldMkLst>
          <pc:docMk/>
          <pc:sldMk cId="2116469488" sldId="1826"/>
        </pc:sldMkLst>
        <pc:spChg chg="del">
          <ac:chgData name="Jafet Zagal" userId="1e615c9b-7ba9-48a0-ad77-bf5a46dcd25a" providerId="ADAL" clId="{535BDEE4-205C-4344-B889-ABFC0795A693}" dt="2019-03-19T19:27:43.502" v="610"/>
          <ac:spMkLst>
            <pc:docMk/>
            <pc:sldMk cId="2116469488" sldId="1826"/>
            <ac:spMk id="2" creationId="{A39D277B-DEF0-437D-832F-FA46051BDA07}"/>
          </ac:spMkLst>
        </pc:spChg>
        <pc:spChg chg="del">
          <ac:chgData name="Jafet Zagal" userId="1e615c9b-7ba9-48a0-ad77-bf5a46dcd25a" providerId="ADAL" clId="{535BDEE4-205C-4344-B889-ABFC0795A693}" dt="2019-03-19T19:27:43.502" v="610"/>
          <ac:spMkLst>
            <pc:docMk/>
            <pc:sldMk cId="2116469488" sldId="1826"/>
            <ac:spMk id="3" creationId="{1642DE2F-CD42-45F6-8867-F5CAFFE0A8A2}"/>
          </ac:spMkLst>
        </pc:spChg>
        <pc:spChg chg="add mod">
          <ac:chgData name="Jafet Zagal" userId="1e615c9b-7ba9-48a0-ad77-bf5a46dcd25a" providerId="ADAL" clId="{535BDEE4-205C-4344-B889-ABFC0795A693}" dt="2019-03-19T19:28:30.469" v="683" actId="20577"/>
          <ac:spMkLst>
            <pc:docMk/>
            <pc:sldMk cId="2116469488" sldId="1826"/>
            <ac:spMk id="5" creationId="{7900762E-40BD-46CE-A334-365A4E525DE2}"/>
          </ac:spMkLst>
        </pc:spChg>
        <pc:picChg chg="add del">
          <ac:chgData name="Jafet Zagal" userId="1e615c9b-7ba9-48a0-ad77-bf5a46dcd25a" providerId="ADAL" clId="{535BDEE4-205C-4344-B889-ABFC0795A693}" dt="2019-03-19T19:27:39.829" v="609"/>
          <ac:picMkLst>
            <pc:docMk/>
            <pc:sldMk cId="2116469488" sldId="1826"/>
            <ac:picMk id="4" creationId="{004D529A-36E0-4A39-B59C-0ACCE0D99498}"/>
          </ac:picMkLst>
        </pc:picChg>
        <pc:picChg chg="add mod">
          <ac:chgData name="Jafet Zagal" userId="1e615c9b-7ba9-48a0-ad77-bf5a46dcd25a" providerId="ADAL" clId="{535BDEE4-205C-4344-B889-ABFC0795A693}" dt="2019-03-19T19:27:57.530" v="616" actId="1076"/>
          <ac:picMkLst>
            <pc:docMk/>
            <pc:sldMk cId="2116469488" sldId="1826"/>
            <ac:picMk id="6" creationId="{F689F713-DFF9-49E9-8444-8765907AA8C5}"/>
          </ac:picMkLst>
        </pc:picChg>
      </pc:sldChg>
      <pc:sldChg chg="addSp delSp modSp add modTransition modNotesTx">
        <pc:chgData name="Jafet Zagal" userId="1e615c9b-7ba9-48a0-ad77-bf5a46dcd25a" providerId="ADAL" clId="{535BDEE4-205C-4344-B889-ABFC0795A693}" dt="2019-03-19T19:41:47.888" v="1116"/>
        <pc:sldMkLst>
          <pc:docMk/>
          <pc:sldMk cId="4046143201" sldId="1827"/>
        </pc:sldMkLst>
        <pc:spChg chg="del">
          <ac:chgData name="Jafet Zagal" userId="1e615c9b-7ba9-48a0-ad77-bf5a46dcd25a" providerId="ADAL" clId="{535BDEE4-205C-4344-B889-ABFC0795A693}" dt="2019-03-19T19:36:33.753" v="895"/>
          <ac:spMkLst>
            <pc:docMk/>
            <pc:sldMk cId="4046143201" sldId="1827"/>
            <ac:spMk id="2" creationId="{CBDE61DB-57BA-4962-A788-2335C52B0EF3}"/>
          </ac:spMkLst>
        </pc:spChg>
        <pc:spChg chg="add del mod">
          <ac:chgData name="Jafet Zagal" userId="1e615c9b-7ba9-48a0-ad77-bf5a46dcd25a" providerId="ADAL" clId="{535BDEE4-205C-4344-B889-ABFC0795A693}" dt="2019-03-19T19:36:39.376" v="896"/>
          <ac:spMkLst>
            <pc:docMk/>
            <pc:sldMk cId="4046143201" sldId="1827"/>
            <ac:spMk id="3" creationId="{CC2DF125-6616-4253-97E5-4976E0475A78}"/>
          </ac:spMkLst>
        </pc:spChg>
        <pc:spChg chg="add del mod">
          <ac:chgData name="Jafet Zagal" userId="1e615c9b-7ba9-48a0-ad77-bf5a46dcd25a" providerId="ADAL" clId="{535BDEE4-205C-4344-B889-ABFC0795A693}" dt="2019-03-19T19:36:39.376" v="896"/>
          <ac:spMkLst>
            <pc:docMk/>
            <pc:sldMk cId="4046143201" sldId="1827"/>
            <ac:spMk id="4" creationId="{01B63340-5519-49A4-BB3F-1016B0DF7F44}"/>
          </ac:spMkLst>
        </pc:spChg>
        <pc:spChg chg="add del mod">
          <ac:chgData name="Jafet Zagal" userId="1e615c9b-7ba9-48a0-ad77-bf5a46dcd25a" providerId="ADAL" clId="{535BDEE4-205C-4344-B889-ABFC0795A693}" dt="2019-03-19T19:36:39.376" v="896"/>
          <ac:spMkLst>
            <pc:docMk/>
            <pc:sldMk cId="4046143201" sldId="1827"/>
            <ac:spMk id="5" creationId="{BD6E758F-61AF-4096-B683-71970702E49D}"/>
          </ac:spMkLst>
        </pc:spChg>
        <pc:spChg chg="add mod">
          <ac:chgData name="Jafet Zagal" userId="1e615c9b-7ba9-48a0-ad77-bf5a46dcd25a" providerId="ADAL" clId="{535BDEE4-205C-4344-B889-ABFC0795A693}" dt="2019-03-19T19:41:47.888" v="1116"/>
          <ac:spMkLst>
            <pc:docMk/>
            <pc:sldMk cId="4046143201" sldId="1827"/>
            <ac:spMk id="6" creationId="{4A58F90E-D7EF-4C84-AA61-650CE7F9EE11}"/>
          </ac:spMkLst>
        </pc:spChg>
        <pc:picChg chg="add mod">
          <ac:chgData name="Jafet Zagal" userId="1e615c9b-7ba9-48a0-ad77-bf5a46dcd25a" providerId="ADAL" clId="{535BDEE4-205C-4344-B889-ABFC0795A693}" dt="2019-03-19T19:37:35.547" v="927" actId="1076"/>
          <ac:picMkLst>
            <pc:docMk/>
            <pc:sldMk cId="4046143201" sldId="1827"/>
            <ac:picMk id="3074" creationId="{7421A86E-AFE9-48BD-AED1-CB38C37ED825}"/>
          </ac:picMkLst>
        </pc:picChg>
      </pc:sldChg>
      <pc:sldChg chg="addSp delSp modSp add modNotesTx">
        <pc:chgData name="Jafet Zagal" userId="1e615c9b-7ba9-48a0-ad77-bf5a46dcd25a" providerId="ADAL" clId="{535BDEE4-205C-4344-B889-ABFC0795A693}" dt="2019-03-19T19:43:52.706" v="1185" actId="20577"/>
        <pc:sldMkLst>
          <pc:docMk/>
          <pc:sldMk cId="1421607254" sldId="1828"/>
        </pc:sldMkLst>
        <pc:spChg chg="mod">
          <ac:chgData name="Jafet Zagal" userId="1e615c9b-7ba9-48a0-ad77-bf5a46dcd25a" providerId="ADAL" clId="{535BDEE4-205C-4344-B889-ABFC0795A693}" dt="2019-03-19T19:41:57.291" v="1130" actId="20577"/>
          <ac:spMkLst>
            <pc:docMk/>
            <pc:sldMk cId="1421607254" sldId="1828"/>
            <ac:spMk id="2" creationId="{E554B723-BA8B-4395-BAC9-79401E6B73AD}"/>
          </ac:spMkLst>
        </pc:spChg>
        <pc:spChg chg="add del">
          <ac:chgData name="Jafet Zagal" userId="1e615c9b-7ba9-48a0-ad77-bf5a46dcd25a" providerId="ADAL" clId="{535BDEE4-205C-4344-B889-ABFC0795A693}" dt="2019-03-19T19:42:28.866" v="1135"/>
          <ac:spMkLst>
            <pc:docMk/>
            <pc:sldMk cId="1421607254" sldId="1828"/>
            <ac:spMk id="4" creationId="{C6991429-867E-4E9A-A53F-286FFB27366C}"/>
          </ac:spMkLst>
        </pc:spChg>
        <pc:picChg chg="add mod">
          <ac:chgData name="Jafet Zagal" userId="1e615c9b-7ba9-48a0-ad77-bf5a46dcd25a" providerId="ADAL" clId="{535BDEE4-205C-4344-B889-ABFC0795A693}" dt="2019-03-19T19:42:45.763" v="1138" actId="1076"/>
          <ac:picMkLst>
            <pc:docMk/>
            <pc:sldMk cId="1421607254" sldId="1828"/>
            <ac:picMk id="4098" creationId="{E23CFED5-3033-4505-8225-8FD75A8999D1}"/>
          </ac:picMkLst>
        </pc:picChg>
      </pc:sldChg>
      <pc:sldChg chg="addSp modSp add modNotesTx">
        <pc:chgData name="Jafet Zagal" userId="1e615c9b-7ba9-48a0-ad77-bf5a46dcd25a" providerId="ADAL" clId="{535BDEE4-205C-4344-B889-ABFC0795A693}" dt="2019-03-19T19:48:47.481" v="1272" actId="113"/>
        <pc:sldMkLst>
          <pc:docMk/>
          <pc:sldMk cId="2275958258" sldId="1829"/>
        </pc:sldMkLst>
        <pc:spChg chg="mod">
          <ac:chgData name="Jafet Zagal" userId="1e615c9b-7ba9-48a0-ad77-bf5a46dcd25a" providerId="ADAL" clId="{535BDEE4-205C-4344-B889-ABFC0795A693}" dt="2019-03-19T19:44:11.757" v="1192" actId="20577"/>
          <ac:spMkLst>
            <pc:docMk/>
            <pc:sldMk cId="2275958258" sldId="1829"/>
            <ac:spMk id="2" creationId="{3F35C7D7-11AD-4048-B4BA-AAD3184CB0D2}"/>
          </ac:spMkLst>
        </pc:spChg>
        <pc:picChg chg="add mod">
          <ac:chgData name="Jafet Zagal" userId="1e615c9b-7ba9-48a0-ad77-bf5a46dcd25a" providerId="ADAL" clId="{535BDEE4-205C-4344-B889-ABFC0795A693}" dt="2019-03-19T19:45:01.406" v="1228" actId="1076"/>
          <ac:picMkLst>
            <pc:docMk/>
            <pc:sldMk cId="2275958258" sldId="1829"/>
            <ac:picMk id="5122" creationId="{86072E9B-21F8-4B49-910B-6EA881B49E39}"/>
          </ac:picMkLst>
        </pc:picChg>
      </pc:sldChg>
      <pc:sldChg chg="addSp modSp add modNotesTx">
        <pc:chgData name="Jafet Zagal" userId="1e615c9b-7ba9-48a0-ad77-bf5a46dcd25a" providerId="ADAL" clId="{535BDEE4-205C-4344-B889-ABFC0795A693}" dt="2019-03-19T19:53:17.745" v="1426" actId="20577"/>
        <pc:sldMkLst>
          <pc:docMk/>
          <pc:sldMk cId="1135115378" sldId="1830"/>
        </pc:sldMkLst>
        <pc:spChg chg="mod">
          <ac:chgData name="Jafet Zagal" userId="1e615c9b-7ba9-48a0-ad77-bf5a46dcd25a" providerId="ADAL" clId="{535BDEE4-205C-4344-B889-ABFC0795A693}" dt="2019-03-19T19:49:54.590" v="1317" actId="20577"/>
          <ac:spMkLst>
            <pc:docMk/>
            <pc:sldMk cId="1135115378" sldId="1830"/>
            <ac:spMk id="2" creationId="{962B4B22-27D7-42F2-8C88-98DEE5E3EB4F}"/>
          </ac:spMkLst>
        </pc:spChg>
        <pc:picChg chg="add mod">
          <ac:chgData name="Jafet Zagal" userId="1e615c9b-7ba9-48a0-ad77-bf5a46dcd25a" providerId="ADAL" clId="{535BDEE4-205C-4344-B889-ABFC0795A693}" dt="2019-03-19T19:50:52.181" v="1360" actId="1076"/>
          <ac:picMkLst>
            <pc:docMk/>
            <pc:sldMk cId="1135115378" sldId="1830"/>
            <ac:picMk id="6146" creationId="{753643A7-B00C-4106-A4CA-508E27D80EB6}"/>
          </ac:picMkLst>
        </pc:picChg>
      </pc:sldChg>
      <pc:sldChg chg="addSp modSp add modNotesTx">
        <pc:chgData name="Jafet Zagal" userId="1e615c9b-7ba9-48a0-ad77-bf5a46dcd25a" providerId="ADAL" clId="{535BDEE4-205C-4344-B889-ABFC0795A693}" dt="2019-03-19T20:03:39.624" v="1526" actId="6549"/>
        <pc:sldMkLst>
          <pc:docMk/>
          <pc:sldMk cId="2335701443" sldId="1831"/>
        </pc:sldMkLst>
        <pc:spChg chg="mod">
          <ac:chgData name="Jafet Zagal" userId="1e615c9b-7ba9-48a0-ad77-bf5a46dcd25a" providerId="ADAL" clId="{535BDEE4-205C-4344-B889-ABFC0795A693}" dt="2019-03-19T20:01:04.569" v="1443" actId="20577"/>
          <ac:spMkLst>
            <pc:docMk/>
            <pc:sldMk cId="2335701443" sldId="1831"/>
            <ac:spMk id="2" creationId="{9949216B-F7CB-4928-AAF0-08937C29CABF}"/>
          </ac:spMkLst>
        </pc:spChg>
        <pc:picChg chg="add mod">
          <ac:chgData name="Jafet Zagal" userId="1e615c9b-7ba9-48a0-ad77-bf5a46dcd25a" providerId="ADAL" clId="{535BDEE4-205C-4344-B889-ABFC0795A693}" dt="2019-03-19T20:02:06.110" v="1472" actId="1076"/>
          <ac:picMkLst>
            <pc:docMk/>
            <pc:sldMk cId="2335701443" sldId="1831"/>
            <ac:picMk id="7170" creationId="{E7962796-765F-4CF3-8DCB-3AFF41C62744}"/>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4/5/2019 12:21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4/5/2019 12:21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5378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1. Development (plan and create)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DevOps stage the development of software takes place constantly. In this phase, the entire development process is separated into small development cycles. This benefits DevOps team to speed up software development and delivery process.</a:t>
            </a:r>
          </a:p>
          <a:p>
            <a:r>
              <a:rPr lang="en-US" sz="882" b="1" i="0" kern="1200" dirty="0">
                <a:solidFill>
                  <a:schemeClr val="tx1"/>
                </a:solidFill>
                <a:effectLst/>
                <a:latin typeface="Segoe UI Light" pitchFamily="34" charset="0"/>
                <a:ea typeface="+mn-ea"/>
                <a:cs typeface="+mn-cs"/>
              </a:rPr>
              <a:t>2. Testing (verify)</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QA team use tools like Selenium to identify and fix bugs in the new piece of code.</a:t>
            </a:r>
          </a:p>
          <a:p>
            <a:r>
              <a:rPr lang="en-US" sz="882" b="1" i="0" kern="1200" dirty="0">
                <a:solidFill>
                  <a:schemeClr val="tx1"/>
                </a:solidFill>
                <a:effectLst/>
                <a:latin typeface="Segoe UI Light" pitchFamily="34" charset="0"/>
                <a:ea typeface="+mn-ea"/>
                <a:cs typeface="+mn-cs"/>
              </a:rPr>
              <a:t>3. Integration (package)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stage, new functionality is integrated with the prevailing code, and testing takes place. Continuous development is only possible due to continuous integration and testing.</a:t>
            </a:r>
          </a:p>
          <a:p>
            <a:r>
              <a:rPr lang="en-US" sz="882" b="1" i="0" kern="1200" dirty="0">
                <a:solidFill>
                  <a:schemeClr val="tx1"/>
                </a:solidFill>
                <a:effectLst/>
                <a:latin typeface="Segoe UI Light" pitchFamily="34" charset="0"/>
                <a:ea typeface="+mn-ea"/>
                <a:cs typeface="+mn-cs"/>
              </a:rPr>
              <a:t>4. Deployment (release and configure)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the deployment process takes place continuously. It is performed in such a manner that any changes made any time in the code, should not affect the functioning of high traffic website.</a:t>
            </a:r>
          </a:p>
          <a:p>
            <a:r>
              <a:rPr lang="en-US" sz="882" b="1" i="0" kern="1200" dirty="0">
                <a:solidFill>
                  <a:schemeClr val="tx1"/>
                </a:solidFill>
                <a:effectLst/>
                <a:latin typeface="Segoe UI Light" pitchFamily="34" charset="0"/>
                <a:ea typeface="+mn-ea"/>
                <a:cs typeface="+mn-cs"/>
              </a:rPr>
              <a:t>5. Monitoring (monitor)</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operation team will take care of the inappropriate system behavior or bugs which are found in production.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0299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Agile (first image): </a:t>
            </a:r>
            <a:r>
              <a:rPr lang="en-US" sz="882" b="0" i="0" kern="1200" dirty="0">
                <a:solidFill>
                  <a:schemeClr val="tx1"/>
                </a:solidFill>
                <a:effectLst/>
                <a:latin typeface="Segoe UI Light" pitchFamily="34" charset="0"/>
                <a:ea typeface="+mn-ea"/>
                <a:cs typeface="+mn-cs"/>
              </a:rPr>
              <a:t>Agile addresses gaps in Customer and Developer communications</a:t>
            </a:r>
          </a:p>
          <a:p>
            <a:br>
              <a:rPr lang="en-US" dirty="0"/>
            </a:br>
            <a:r>
              <a:rPr lang="en-US" dirty="0"/>
              <a:t>DevOps (second image): </a:t>
            </a:r>
            <a:r>
              <a:rPr lang="en-US" sz="882" b="0" i="0" kern="1200" dirty="0">
                <a:solidFill>
                  <a:schemeClr val="tx1"/>
                </a:solidFill>
                <a:effectLst/>
                <a:latin typeface="Segoe UI Light" pitchFamily="34" charset="0"/>
                <a:ea typeface="+mn-ea"/>
                <a:cs typeface="+mn-cs"/>
              </a:rPr>
              <a:t>DevOps addresses gaps in Developer and IT Operations communications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637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4/5/2019 12:21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1248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“Continuous improvement” is the mantra for lean manufacturing and practitioners continually evaluate ways to</a:t>
            </a:r>
          </a:p>
          <a:p>
            <a:endParaRPr lang="en-GB" sz="882" b="0" i="0" kern="1200" dirty="0">
              <a:solidFill>
                <a:schemeClr val="tx1"/>
              </a:solidFill>
              <a:effectLst/>
              <a:latin typeface="Segoe UI Light" pitchFamily="34" charset="0"/>
              <a:ea typeface="+mn-ea"/>
              <a:cs typeface="+mn-cs"/>
            </a:endParaRPr>
          </a:p>
          <a:p>
            <a:r>
              <a:rPr lang="en-GB" sz="882" b="1" i="0" kern="1200" dirty="0">
                <a:solidFill>
                  <a:schemeClr val="tx1"/>
                </a:solidFill>
                <a:effectLst/>
                <a:latin typeface="Segoe UI Light" pitchFamily="34" charset="0"/>
                <a:ea typeface="+mn-ea"/>
                <a:cs typeface="+mn-cs"/>
              </a:rPr>
              <a:t>Keep inventory at a minimum.</a:t>
            </a:r>
            <a:r>
              <a:rPr lang="en-GB" sz="882" b="0" i="0" kern="1200" dirty="0">
                <a:solidFill>
                  <a:schemeClr val="tx1"/>
                </a:solidFill>
                <a:effectLst/>
                <a:latin typeface="Segoe UI Light" pitchFamily="34" charset="0"/>
                <a:ea typeface="+mn-ea"/>
                <a:cs typeface="+mn-cs"/>
              </a:rPr>
              <a:t> Lean manufacturing means minimal inventory on hand: raw materials (materials used to produce goods) and finished inventory (completed products waiting to be assigned to an order and/or shipped).</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Minimize the queue of orders.</a:t>
            </a:r>
            <a:r>
              <a:rPr lang="en-GB" sz="882" b="0" i="0" kern="1200" dirty="0">
                <a:solidFill>
                  <a:schemeClr val="tx1"/>
                </a:solidFill>
                <a:effectLst/>
                <a:latin typeface="Segoe UI Light" pitchFamily="34" charset="0"/>
                <a:ea typeface="+mn-ea"/>
                <a:cs typeface="+mn-cs"/>
              </a:rPr>
              <a:t> Ideally, orders received should move immediately into </a:t>
            </a:r>
            <a:r>
              <a:rPr lang="en-GB" sz="882" b="0" i="0" kern="1200" dirty="0" err="1">
                <a:solidFill>
                  <a:schemeClr val="tx1"/>
                </a:solidFill>
                <a:effectLst/>
                <a:latin typeface="Segoe UI Light" pitchFamily="34" charset="0"/>
                <a:ea typeface="+mn-ea"/>
                <a:cs typeface="+mn-cs"/>
              </a:rPr>
              <a:t>fulfillment</a:t>
            </a:r>
            <a:r>
              <a:rPr lang="en-GB" sz="882" b="0" i="0" kern="1200" dirty="0">
                <a:solidFill>
                  <a:schemeClr val="tx1"/>
                </a:solidFill>
                <a:effectLst/>
                <a:latin typeface="Segoe UI Light" pitchFamily="34" charset="0"/>
                <a:ea typeface="+mn-ea"/>
                <a:cs typeface="+mn-cs"/>
              </a:rPr>
              <a:t> mode. A key metric of lean manufacturing will always be “order to ship” time.</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Maximize efficiency in the manufacturing process.</a:t>
            </a:r>
            <a:r>
              <a:rPr lang="en-GB" sz="882" b="0" i="0" kern="1200" dirty="0">
                <a:solidFill>
                  <a:schemeClr val="tx1"/>
                </a:solidFill>
                <a:effectLst/>
                <a:latin typeface="Segoe UI Light" pitchFamily="34" charset="0"/>
                <a:ea typeface="+mn-ea"/>
                <a:cs typeface="+mn-cs"/>
              </a:rPr>
              <a:t> Process re-engineering and improved automation will marry into a goal to produce goods as quickly as possible. Each station of operation along the way (cut, weld, assemble, test, etc.) is evaluated for inefficiencies.</a:t>
            </a:r>
          </a:p>
          <a:p>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49530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To achieve continuous integration, there are few prerequisites to be implemented, as follows:</a:t>
            </a:r>
          </a:p>
          <a:p>
            <a:endParaRPr lang="en-GB" dirty="0"/>
          </a:p>
          <a:p>
            <a:r>
              <a:rPr lang="en-GB" sz="882" b="0" i="0" u="none" strike="noStrike" kern="1200" dirty="0">
                <a:solidFill>
                  <a:schemeClr val="tx1"/>
                </a:solidFill>
                <a:effectLst/>
                <a:latin typeface="Segoe UI Light" pitchFamily="34" charset="0"/>
                <a:ea typeface="+mn-ea"/>
                <a:cs typeface="+mn-cs"/>
              </a:rPr>
              <a:t>Continuous integration is a DevOps best practice wherein developers continuously integrate their code in small logical units to a common shared repository with regularity (for example, once a day). The advantage of such a process is the transparency of the code's quality and fitness for its intended purpose. Otherwise, bulk code integration after the lapse of a fixed time period could expose many defects or integration challenges which could be expensive to resolve.</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8270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60490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The following figure represents the roles of continuous integration, delivery, and deployment: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2755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DevOps is a culture which promotes collaboration between Development and Operations Team to deploy code to production faster in an automated and repeatable way. The word 'DevOps' is a combination of two words 'development' and 'operations.’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DevOps helps to increases an organization's speed to deliver applications and services. It allows organizations to serve their customers better and compete more strongly in the market.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simple words, DevOps can be defined as an alignment of development and IT operations with better communication and collaboration.</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607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6039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1724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One useful way to identify your current process, including tasks needed for each environment, approvals required, and machines, is by engaging in a white-board session with your entire team. Make sure that developers, testers, operations, and managers are in the meeting so that all steps are captured.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885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Continuous deployment requires the entire process to be automated--also termed as automated application release--through all stages, such as the packaging of the application, ensuring the dependencies are integrated, deployment testing, and the production of adequate documentation for compliance.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9695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2095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Containers make it easy for you to continuously build and deploy applications. By orchestrating the deployment of those containers using Azure Kubernetes Service (AKS), you can achieve replicable, manageable clusters of containers.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example is shown how to do CI/CD (Continuous Integration and Continuous Deployment)</a:t>
            </a:r>
          </a:p>
          <a:p>
            <a:endParaRPr lang="en-US" sz="882" b="0" i="0" kern="1200" dirty="0">
              <a:solidFill>
                <a:schemeClr val="tx1"/>
              </a:solidFill>
              <a:effectLst/>
              <a:latin typeface="Segoe UI Light" pitchFamily="34" charset="0"/>
              <a:ea typeface="+mn-ea"/>
              <a:cs typeface="+mn-cs"/>
            </a:endParaRPr>
          </a:p>
          <a:p>
            <a:pPr marL="228600" indent="-228600">
              <a:buAutoNum type="arabicPeriod"/>
            </a:pPr>
            <a:r>
              <a:rPr lang="fr-FR" sz="882" b="0" i="0" kern="1200" dirty="0">
                <a:solidFill>
                  <a:schemeClr val="tx1"/>
                </a:solidFill>
                <a:effectLst/>
                <a:latin typeface="Segoe UI Light" pitchFamily="34" charset="0"/>
                <a:ea typeface="+mn-ea"/>
                <a:cs typeface="+mn-cs"/>
              </a:rPr>
              <a:t>Change application source code.</a:t>
            </a:r>
          </a:p>
          <a:p>
            <a:pPr marL="228600" indent="-228600">
              <a:buAutoNum type="arabicPeriod"/>
            </a:pPr>
            <a:r>
              <a:rPr lang="en-GB" sz="882" b="0" i="0" kern="1200" dirty="0">
                <a:solidFill>
                  <a:schemeClr val="tx1"/>
                </a:solidFill>
                <a:effectLst/>
                <a:latin typeface="Segoe UI Light" pitchFamily="34" charset="0"/>
                <a:ea typeface="+mn-ea"/>
                <a:cs typeface="+mn-cs"/>
              </a:rPr>
              <a:t>Commit code to GitHub.</a:t>
            </a:r>
          </a:p>
          <a:p>
            <a:pPr marL="228600" indent="-228600">
              <a:buAutoNum type="arabicPeriod"/>
            </a:pPr>
            <a:r>
              <a:rPr lang="en-US" sz="882" b="0" i="0" kern="1200" dirty="0">
                <a:solidFill>
                  <a:schemeClr val="tx1"/>
                </a:solidFill>
                <a:effectLst/>
                <a:latin typeface="Segoe UI Light" pitchFamily="34" charset="0"/>
                <a:ea typeface="+mn-ea"/>
                <a:cs typeface="+mn-cs"/>
              </a:rPr>
              <a:t> Continuous Integration Trigger to Jenkins. </a:t>
            </a:r>
          </a:p>
          <a:p>
            <a:pPr marL="228600" indent="-228600">
              <a:buAutoNum type="arabicPeriod"/>
            </a:pPr>
            <a:r>
              <a:rPr lang="en-US" sz="882" b="0" i="0" kern="1200" dirty="0">
                <a:solidFill>
                  <a:schemeClr val="tx1"/>
                </a:solidFill>
                <a:effectLst/>
                <a:latin typeface="Segoe UI Light" pitchFamily="34" charset="0"/>
                <a:ea typeface="+mn-ea"/>
                <a:cs typeface="+mn-cs"/>
              </a:rPr>
              <a:t>Jenkins triggers a build job using Azure Kubernetes Service (AKS) for a dynamic build agent.</a:t>
            </a:r>
          </a:p>
          <a:p>
            <a:pPr marL="228600" indent="-228600">
              <a:buAutoNum type="arabicPeriod"/>
            </a:pPr>
            <a:r>
              <a:rPr lang="en-US" sz="882" b="0" i="0" kern="1200" dirty="0">
                <a:solidFill>
                  <a:schemeClr val="tx1"/>
                </a:solidFill>
                <a:effectLst/>
                <a:latin typeface="Segoe UI Light" pitchFamily="34" charset="0"/>
                <a:ea typeface="+mn-ea"/>
                <a:cs typeface="+mn-cs"/>
              </a:rPr>
              <a:t>Jenkins builds and pushes Docker container to Azure Container Registry.</a:t>
            </a:r>
          </a:p>
          <a:p>
            <a:pPr marL="228600" indent="-228600">
              <a:buAutoNum type="arabicPeriod"/>
            </a:pPr>
            <a:r>
              <a:rPr lang="en-US" sz="882" b="0" i="0" kern="1200" dirty="0">
                <a:solidFill>
                  <a:schemeClr val="tx1"/>
                </a:solidFill>
                <a:effectLst/>
                <a:latin typeface="Segoe UI Light" pitchFamily="34" charset="0"/>
                <a:ea typeface="+mn-ea"/>
                <a:cs typeface="+mn-cs"/>
              </a:rPr>
              <a:t>Jenkins deploys your new containerized app to Kubernetes on Azure.</a:t>
            </a:r>
          </a:p>
          <a:p>
            <a:pPr marL="228600" indent="-228600">
              <a:buAutoNum type="arabicPeriod"/>
            </a:pPr>
            <a:r>
              <a:rPr lang="en-US" sz="882" b="0" i="0" kern="1200" dirty="0">
                <a:solidFill>
                  <a:schemeClr val="tx1"/>
                </a:solidFill>
                <a:effectLst/>
                <a:latin typeface="Segoe UI Light" pitchFamily="34" charset="0"/>
                <a:ea typeface="+mn-ea"/>
                <a:cs typeface="+mn-cs"/>
              </a:rPr>
              <a:t>Container Service (AKS), backed by Azure Cosmos DB.</a:t>
            </a:r>
          </a:p>
          <a:p>
            <a:pPr marL="228600" indent="-228600">
              <a:buAutoNum type="arabicPeriod"/>
            </a:pPr>
            <a:r>
              <a:rPr lang="en-US" sz="882" b="0" i="0" kern="1200" dirty="0">
                <a:solidFill>
                  <a:schemeClr val="tx1"/>
                </a:solidFill>
                <a:effectLst/>
                <a:latin typeface="Segoe UI Light" pitchFamily="34" charset="0"/>
                <a:ea typeface="+mn-ea"/>
                <a:cs typeface="+mn-cs"/>
              </a:rPr>
              <a:t>Grafana displays visualization of infrastructure and application metrics via Azure Monitor.</a:t>
            </a:r>
          </a:p>
          <a:p>
            <a:pPr marL="228600" indent="-228600">
              <a:buAutoNum type="arabicPeriod"/>
            </a:pPr>
            <a:r>
              <a:rPr lang="en-US" sz="882" b="0" i="0" kern="1200" dirty="0">
                <a:solidFill>
                  <a:schemeClr val="tx1"/>
                </a:solidFill>
                <a:effectLst/>
                <a:latin typeface="Segoe UI Light" pitchFamily="34" charset="0"/>
                <a:ea typeface="+mn-ea"/>
                <a:cs typeface="+mn-cs"/>
              </a:rPr>
              <a:t>Monitor application and make improvements.</a:t>
            </a:r>
          </a:p>
          <a:p>
            <a:pPr marL="0" indent="0">
              <a:buNone/>
            </a:pPr>
            <a:endParaRPr lang="en-US" sz="882" b="0" i="0" kern="1200" dirty="0">
              <a:solidFill>
                <a:schemeClr val="tx1"/>
              </a:solidFill>
              <a:effectLst/>
              <a:latin typeface="Segoe UI Light" pitchFamily="34" charset="0"/>
              <a:ea typeface="+mn-ea"/>
              <a:cs typeface="+mn-cs"/>
            </a:endParaRPr>
          </a:p>
          <a:p>
            <a:pPr marL="0" indent="0">
              <a:buNone/>
            </a:pPr>
            <a:r>
              <a:rPr lang="en-US" sz="882" b="1" i="0" kern="1200" dirty="0">
                <a:solidFill>
                  <a:schemeClr val="tx1"/>
                </a:solidFill>
                <a:effectLst/>
                <a:latin typeface="Segoe UI Light" pitchFamily="34" charset="0"/>
                <a:ea typeface="+mn-ea"/>
                <a:cs typeface="+mn-cs"/>
              </a:rPr>
              <a:t>Grafana </a:t>
            </a:r>
            <a:r>
              <a:rPr lang="en-US" sz="882" b="0" i="0" kern="1200" dirty="0">
                <a:solidFill>
                  <a:schemeClr val="tx1"/>
                </a:solidFill>
                <a:effectLst/>
                <a:latin typeface="Segoe UI Light" pitchFamily="34" charset="0"/>
                <a:ea typeface="+mn-ea"/>
                <a:cs typeface="+mn-cs"/>
              </a:rPr>
              <a:t>(Grafana is an open source metric analytics &amp; visualization suite. )</a:t>
            </a:r>
            <a:endParaRPr lang="en-US" sz="882" b="1" i="0" kern="1200" dirty="0">
              <a:solidFill>
                <a:schemeClr val="tx1"/>
              </a:solidFill>
              <a:effectLst/>
              <a:latin typeface="Segoe UI Light" pitchFamily="34" charset="0"/>
              <a:ea typeface="+mn-ea"/>
              <a:cs typeface="+mn-cs"/>
            </a:endParaRPr>
          </a:p>
          <a:p>
            <a:br>
              <a:rPr lang="en-US" dirty="0"/>
            </a:br>
            <a:endParaRPr lang="en-US" sz="882" b="0" i="0" kern="1200" dirty="0">
              <a:solidFill>
                <a:schemeClr val="tx1"/>
              </a:solidFill>
              <a:effectLst/>
              <a:latin typeface="Segoe UI Light" pitchFamily="34" charset="0"/>
              <a:ea typeface="+mn-ea"/>
              <a:cs typeface="+mn-cs"/>
            </a:endParaRPr>
          </a:p>
          <a:p>
            <a:pPr marL="228600" indent="-228600">
              <a:buAutoNum type="arabicPeriod"/>
            </a:pPr>
            <a:endParaRPr lang="fr-FR" sz="882" b="0" i="0" kern="1200" dirty="0">
              <a:solidFill>
                <a:schemeClr val="tx1"/>
              </a:solidFill>
              <a:effectLst/>
              <a:latin typeface="Segoe UI Light" pitchFamily="34" charset="0"/>
              <a:ea typeface="+mn-ea"/>
              <a:cs typeface="+mn-cs"/>
            </a:endParaRPr>
          </a:p>
          <a:p>
            <a:br>
              <a:rPr lang="fr-FR"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62692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Infrastructure as Code (</a:t>
            </a:r>
            <a:r>
              <a:rPr lang="en-GB" dirty="0" err="1"/>
              <a:t>IaC</a:t>
            </a:r>
            <a:r>
              <a:rPr lang="en-GB" dirty="0"/>
              <a:t>) is a means to perform infrastructure services through the defining of configuration files. In DevOps' scope, </a:t>
            </a:r>
            <a:r>
              <a:rPr lang="en-GB" dirty="0" err="1"/>
              <a:t>IaC</a:t>
            </a:r>
            <a:r>
              <a:rPr lang="en-GB" dirty="0"/>
              <a:t> is the automation of routine tasks through code, typically as configuration definition files, such as shell scripts, Ansible playbooks, Chef recipes, or Puppet manifests. It's usually a server and client setup with push or pull-based mechanisms, or agentless through secured shell (SSH). </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97276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0" u="none" strike="noStrike" kern="1200" dirty="0">
                <a:solidFill>
                  <a:schemeClr val="tx1"/>
                </a:solidFill>
                <a:effectLst/>
                <a:latin typeface="Segoe UI Light" pitchFamily="34" charset="0"/>
                <a:ea typeface="+mn-ea"/>
                <a:cs typeface="+mn-cs"/>
              </a:rPr>
              <a:t>Many regular tasks on systems such as create, start, stop, delete, terminate, and restarting virtual or bare-metal machines are performed through software. In traditional on-premise systems, many of the system administrative tasks were manual and person dependent. However, with the explosion of big data with cloud computing, all the regular system activities and tasks are managed like any software code. They are maintained in code repositories, and the latest build updates are tested for deployment.</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5651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36055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8713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is a demand to increase the rate of software delivery by business stakeholders. </a:t>
            </a:r>
            <a:r>
              <a:rPr lang="en-US" sz="882" b="1" i="0" kern="1200" dirty="0">
                <a:solidFill>
                  <a:schemeClr val="tx1"/>
                </a:solidFill>
                <a:effectLst/>
                <a:latin typeface="Segoe UI Light" pitchFamily="34" charset="0"/>
                <a:ea typeface="+mn-ea"/>
                <a:cs typeface="+mn-cs"/>
              </a:rPr>
              <a:t>(As per Forrester Consulting Study, Only 17% of teams can use delivery software fast enough)</a:t>
            </a:r>
            <a:r>
              <a:rPr lang="en-US" sz="882" b="0" i="0" kern="1200" dirty="0">
                <a:solidFill>
                  <a:schemeClr val="tx1"/>
                </a:solidFill>
                <a:effectLst/>
                <a:latin typeface="Segoe UI Light" pitchFamily="34" charset="0"/>
                <a:ea typeface="+mn-ea"/>
                <a:cs typeface="+mn-cs"/>
              </a:rPr>
              <a:t> This proves the pain point.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8854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Microservices apply an example of the open/closed principle: they are open for extension (using the interfaces they expose), and closed for modification (in that each is implemented and versioned independently).</a:t>
            </a:r>
          </a:p>
          <a:p>
            <a:endParaRPr lang="en-GB" dirty="0"/>
          </a:p>
          <a:p>
            <a:r>
              <a:rPr lang="en-GB" dirty="0"/>
              <a:t>Microservices provide many benefits over monolithic architectures. They can remove single points of failure (SPOFs) by ensuring issues in one service do not crash or impact other parts of an application. Individual microservices can be scaled out independently to provide additional availability and capacity. DevOps teams can extend functionality by adding new microservices without unnecessarily affecting other parts of the application.</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09430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Microservices - also known as the microservice architecture - is an architectural style that structures an application as a collection of services that are… (list in the slide)</a:t>
            </a:r>
          </a:p>
          <a:p>
            <a:endParaRPr lang="en-GB" dirty="0"/>
          </a:p>
          <a:p>
            <a:r>
              <a:rPr lang="en-GB" sz="882" b="0" i="0" kern="1200" dirty="0">
                <a:solidFill>
                  <a:schemeClr val="tx1"/>
                </a:solidFill>
                <a:effectLst/>
                <a:latin typeface="Segoe UI Light" pitchFamily="34" charset="0"/>
                <a:ea typeface="+mn-ea"/>
                <a:cs typeface="+mn-cs"/>
              </a:rPr>
              <a:t>Using microservices can increase team velocity. DevOps practices, such as Continuous Integration and Continuous Delivery, are used to drive microservice deployments.</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04243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01586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Deliver value to your users faster using proven agile tools to plan, track and discuss work across your teams.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Azure boards Combine drag-and-drop sprint planning and flexible work item tracking with comprehensive traceability to have the perfect home for all your ideas – big and small.</a:t>
            </a:r>
          </a:p>
          <a:p>
            <a:endParaRPr lang="en-GB" dirty="0"/>
          </a:p>
          <a:p>
            <a:r>
              <a:rPr lang="en-GB" dirty="0"/>
              <a:t>Also use Built-in scrum boards and planning tools to help your teams run sprints, stand-ups and planning meetings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14729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Build, test and deploy with CI/CD that works with any language, platform and cloud. Connect to GitHub or any other Git provider and deploy continuously.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Automate your builds and deployments with Pipelines so you spend less time with the nuts and bolts, and more time being creative.</a:t>
            </a:r>
          </a:p>
          <a:p>
            <a:br>
              <a:rPr lang="en-US" dirty="0"/>
            </a:br>
            <a:r>
              <a:rPr lang="en-US" dirty="0"/>
              <a:t>Azure Pipelines makes e</a:t>
            </a:r>
            <a:r>
              <a:rPr lang="en-US" sz="882" b="0" i="0" kern="1200" dirty="0">
                <a:solidFill>
                  <a:schemeClr val="tx1"/>
                </a:solidFill>
                <a:effectLst/>
                <a:latin typeface="Segoe UI Light" pitchFamily="34" charset="0"/>
                <a:ea typeface="+mn-ea"/>
                <a:cs typeface="+mn-cs"/>
              </a:rPr>
              <a:t>asily build and push images to container registries such as Docker Hub and Azure Container Registry. Deploy containers to individual hosts or Kubernetes.</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95785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With Azure Repos you’ll get unlimited, cloud-hosted private Git repos and collaborate to build better code with pull requests and advanced file management.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Azure Repos</a:t>
            </a:r>
            <a:r>
              <a:rPr lang="en-GB" sz="882" b="0" i="0" u="none" strike="noStrike" kern="1200" dirty="0">
                <a:solidFill>
                  <a:schemeClr val="tx1"/>
                </a:solidFill>
                <a:effectLst/>
                <a:latin typeface="Segoe UI Light" pitchFamily="34" charset="0"/>
                <a:ea typeface="+mn-ea"/>
                <a:cs typeface="+mn-cs"/>
              </a:rPr>
              <a:t> has: </a:t>
            </a:r>
            <a:endParaRPr lang="en-US" sz="882" b="0" i="0" u="none" strike="noStrike"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Support for any Git client:</a:t>
            </a:r>
          </a:p>
          <a:p>
            <a:r>
              <a:rPr lang="en-US" sz="882" b="0" kern="1200" dirty="0">
                <a:solidFill>
                  <a:schemeClr val="tx1"/>
                </a:solidFill>
                <a:effectLst/>
                <a:latin typeface="Segoe UI Light" pitchFamily="34" charset="0"/>
                <a:ea typeface="+mn-ea"/>
                <a:cs typeface="+mn-cs"/>
              </a:rPr>
              <a:t>Securely connect with and push code into your Git repos from any IDE, editor or Git client.</a:t>
            </a:r>
            <a:br>
              <a:rPr lang="en-US" dirty="0"/>
            </a:br>
            <a:r>
              <a:rPr lang="en-US" sz="882" b="1" i="0" kern="1200" dirty="0">
                <a:solidFill>
                  <a:schemeClr val="tx1"/>
                </a:solidFill>
                <a:effectLst/>
                <a:latin typeface="Segoe UI Light" pitchFamily="34" charset="0"/>
                <a:ea typeface="+mn-ea"/>
                <a:cs typeface="+mn-cs"/>
              </a:rPr>
              <a:t>Web hooks and API integration:</a:t>
            </a:r>
          </a:p>
          <a:p>
            <a:r>
              <a:rPr lang="en-US" sz="882" b="0" kern="1200" dirty="0">
                <a:solidFill>
                  <a:schemeClr val="tx1"/>
                </a:solidFill>
                <a:effectLst/>
                <a:latin typeface="Segoe UI Light" pitchFamily="34" charset="0"/>
                <a:ea typeface="+mn-ea"/>
                <a:cs typeface="+mn-cs"/>
              </a:rPr>
              <a:t>Add validations and extensions from the marketplace or build your own using web hooks and REST APIs.</a:t>
            </a:r>
            <a:br>
              <a:rPr lang="en-US" dirty="0"/>
            </a:br>
            <a:r>
              <a:rPr lang="en-GB" sz="882" b="1" i="0" kern="1200" dirty="0">
                <a:solidFill>
                  <a:schemeClr val="tx1"/>
                </a:solidFill>
                <a:effectLst/>
                <a:latin typeface="Segoe UI Light" pitchFamily="34" charset="0"/>
                <a:ea typeface="+mn-ea"/>
                <a:cs typeface="+mn-cs"/>
              </a:rPr>
              <a:t>Semantic code search:</a:t>
            </a:r>
          </a:p>
          <a:p>
            <a:r>
              <a:rPr lang="en-US" sz="882" b="0" i="0" kern="1200" dirty="0">
                <a:solidFill>
                  <a:schemeClr val="tx1"/>
                </a:solidFill>
                <a:effectLst/>
                <a:latin typeface="Segoe UI Light" pitchFamily="34" charset="0"/>
                <a:ea typeface="+mn-ea"/>
                <a:cs typeface="+mn-cs"/>
              </a:rPr>
              <a:t>Quickly find what you’re looking for with code-aware search that understands classes and variables.</a:t>
            </a:r>
            <a:br>
              <a:rPr lang="en-GB" b="0" dirty="0"/>
            </a:br>
            <a:endParaRPr lang="en-GB"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5438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Test Plans helps to Improve your code quality using planned and exploratory testing services for your apps.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With Azure Test Plans you can</a:t>
            </a:r>
          </a:p>
          <a:p>
            <a:r>
              <a:rPr lang="en-GB" sz="882" b="1" i="0" kern="1200" dirty="0">
                <a:solidFill>
                  <a:schemeClr val="tx1"/>
                </a:solidFill>
                <a:effectLst/>
                <a:latin typeface="Segoe UI Light" pitchFamily="34" charset="0"/>
                <a:ea typeface="+mn-ea"/>
                <a:cs typeface="+mn-cs"/>
              </a:rPr>
              <a:t>Capture rich data</a:t>
            </a:r>
            <a:br>
              <a:rPr lang="en-GB" dirty="0"/>
            </a:br>
            <a:r>
              <a:rPr lang="en-US" sz="882" b="1" i="0" kern="1200" dirty="0">
                <a:solidFill>
                  <a:schemeClr val="tx1"/>
                </a:solidFill>
                <a:effectLst/>
                <a:latin typeface="Segoe UI Light" pitchFamily="34" charset="0"/>
                <a:ea typeface="+mn-ea"/>
                <a:cs typeface="+mn-cs"/>
              </a:rPr>
              <a:t>Test across web and desktop</a:t>
            </a:r>
            <a:br>
              <a:rPr lang="en-US" dirty="0"/>
            </a:br>
            <a:r>
              <a:rPr lang="en-GB" sz="882" b="1" i="0" kern="1200" dirty="0">
                <a:solidFill>
                  <a:schemeClr val="tx1"/>
                </a:solidFill>
                <a:effectLst/>
                <a:latin typeface="Segoe UI Light" pitchFamily="34" charset="0"/>
                <a:ea typeface="+mn-ea"/>
                <a:cs typeface="+mn-cs"/>
              </a:rPr>
              <a:t>Get end-to-end traceability</a:t>
            </a:r>
          </a:p>
          <a:p>
            <a:br>
              <a:rPr lang="en-GB"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977890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Azure </a:t>
            </a:r>
            <a:r>
              <a:rPr lang="en-GB" dirty="0" err="1"/>
              <a:t>Artifacts</a:t>
            </a:r>
            <a:r>
              <a:rPr lang="en-GB" dirty="0"/>
              <a:t> </a:t>
            </a:r>
            <a:r>
              <a:rPr lang="en-US" sz="882" b="0" i="0" kern="1200" dirty="0">
                <a:solidFill>
                  <a:schemeClr val="tx1"/>
                </a:solidFill>
                <a:effectLst/>
                <a:latin typeface="Segoe UI Light" pitchFamily="34" charset="0"/>
                <a:ea typeface="+mn-ea"/>
                <a:cs typeface="+mn-cs"/>
              </a:rPr>
              <a:t>add fully integrated package management to your continuous integration/continuous delivery (CI/CD) pipelines with a single click. Create and share Maven, </a:t>
            </a:r>
            <a:r>
              <a:rPr lang="en-US" sz="882" b="0" i="0" kern="1200" dirty="0" err="1">
                <a:solidFill>
                  <a:schemeClr val="tx1"/>
                </a:solidFill>
                <a:effectLst/>
                <a:latin typeface="Segoe UI Light" pitchFamily="34" charset="0"/>
                <a:ea typeface="+mn-ea"/>
                <a:cs typeface="+mn-cs"/>
              </a:rPr>
              <a:t>npm</a:t>
            </a:r>
            <a:r>
              <a:rPr lang="en-US" sz="882" b="0" i="0" kern="1200" dirty="0">
                <a:solidFill>
                  <a:schemeClr val="tx1"/>
                </a:solidFill>
                <a:effectLst/>
                <a:latin typeface="Segoe UI Light" pitchFamily="34" charset="0"/>
                <a:ea typeface="+mn-ea"/>
                <a:cs typeface="+mn-cs"/>
              </a:rPr>
              <a:t> and NuGet packages from public and private sources with teams of any size.</a:t>
            </a:r>
          </a:p>
          <a:p>
            <a:endParaRPr lang="en-US" sz="882" b="0" i="0" kern="1200" dirty="0">
              <a:solidFill>
                <a:schemeClr val="tx1"/>
              </a:solidFill>
              <a:effectLst/>
              <a:latin typeface="Segoe UI Light" pitchFamily="34" charset="0"/>
              <a:ea typeface="+mn-ea"/>
              <a:cs typeface="+mn-cs"/>
            </a:endParaRPr>
          </a:p>
          <a:p>
            <a:r>
              <a:rPr lang="en-US" dirty="0"/>
              <a:t>With azure artifacts you can</a:t>
            </a:r>
          </a:p>
          <a:p>
            <a:r>
              <a:rPr lang="en-US" sz="882" b="1" i="0" kern="1200" dirty="0">
                <a:solidFill>
                  <a:schemeClr val="tx1"/>
                </a:solidFill>
                <a:effectLst/>
                <a:latin typeface="Segoe UI Light" pitchFamily="34" charset="0"/>
                <a:ea typeface="+mn-ea"/>
                <a:cs typeface="+mn-cs"/>
              </a:rPr>
              <a:t>Share code efficiently:</a:t>
            </a:r>
          </a:p>
          <a:p>
            <a:r>
              <a:rPr lang="en-US" sz="882" b="0" i="0" kern="1200" dirty="0">
                <a:solidFill>
                  <a:schemeClr val="tx1"/>
                </a:solidFill>
                <a:effectLst/>
                <a:latin typeface="Segoe UI Light" pitchFamily="34" charset="0"/>
                <a:ea typeface="+mn-ea"/>
                <a:cs typeface="+mn-cs"/>
              </a:rPr>
              <a:t>Easily share code across small teams and large enterprises.</a:t>
            </a:r>
          </a:p>
          <a:p>
            <a:r>
              <a:rPr lang="en-GB" sz="882" b="1" i="0" kern="1200" dirty="0">
                <a:solidFill>
                  <a:schemeClr val="tx1"/>
                </a:solidFill>
                <a:effectLst/>
                <a:latin typeface="Segoe UI Light" pitchFamily="34" charset="0"/>
                <a:ea typeface="+mn-ea"/>
                <a:cs typeface="+mn-cs"/>
              </a:rPr>
              <a:t>Manage all package types:</a:t>
            </a:r>
          </a:p>
          <a:p>
            <a:r>
              <a:rPr lang="en-US" sz="882" b="0" kern="1200" dirty="0">
                <a:solidFill>
                  <a:schemeClr val="tx1"/>
                </a:solidFill>
                <a:effectLst/>
                <a:latin typeface="Segoe UI Light" pitchFamily="34" charset="0"/>
                <a:ea typeface="+mn-ea"/>
                <a:cs typeface="+mn-cs"/>
              </a:rPr>
              <a:t>Get universal artifact management for Maven, </a:t>
            </a:r>
            <a:r>
              <a:rPr lang="en-US" sz="882" b="0" kern="1200" dirty="0" err="1">
                <a:solidFill>
                  <a:schemeClr val="tx1"/>
                </a:solidFill>
                <a:effectLst/>
                <a:latin typeface="Segoe UI Light" pitchFamily="34" charset="0"/>
                <a:ea typeface="+mn-ea"/>
                <a:cs typeface="+mn-cs"/>
              </a:rPr>
              <a:t>npm</a:t>
            </a:r>
            <a:r>
              <a:rPr lang="en-US" sz="882" b="0" kern="1200" dirty="0">
                <a:solidFill>
                  <a:schemeClr val="tx1"/>
                </a:solidFill>
                <a:effectLst/>
                <a:latin typeface="Segoe UI Light" pitchFamily="34" charset="0"/>
                <a:ea typeface="+mn-ea"/>
                <a:cs typeface="+mn-cs"/>
              </a:rPr>
              <a:t> and NuGet.</a:t>
            </a:r>
          </a:p>
          <a:p>
            <a:r>
              <a:rPr lang="en-US" sz="882" b="1" i="0" kern="1200" dirty="0">
                <a:solidFill>
                  <a:schemeClr val="tx1"/>
                </a:solidFill>
                <a:effectLst/>
                <a:latin typeface="Segoe UI Light" pitchFamily="34" charset="0"/>
                <a:ea typeface="+mn-ea"/>
                <a:cs typeface="+mn-cs"/>
              </a:rPr>
              <a:t>Add packages to any pipeline:</a:t>
            </a:r>
          </a:p>
          <a:p>
            <a:r>
              <a:rPr lang="en-US" sz="882" b="0" i="0" kern="1200" dirty="0">
                <a:solidFill>
                  <a:schemeClr val="tx1"/>
                </a:solidFill>
                <a:effectLst/>
                <a:latin typeface="Segoe UI Light" pitchFamily="34" charset="0"/>
                <a:ea typeface="+mn-ea"/>
                <a:cs typeface="+mn-cs"/>
              </a:rPr>
              <a:t>Share packages, and use built-in CI/CD, versioning and </a:t>
            </a:r>
            <a:r>
              <a:rPr lang="en-US" sz="882" b="0" i="0" kern="1200">
                <a:solidFill>
                  <a:schemeClr val="tx1"/>
                </a:solidFill>
                <a:effectLst/>
                <a:latin typeface="Segoe UI Light" pitchFamily="34" charset="0"/>
                <a:ea typeface="+mn-ea"/>
                <a:cs typeface="+mn-cs"/>
              </a:rPr>
              <a:t>testing.</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36175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662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4/5/2019 12:21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9602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201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237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03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00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(final) </a:t>
            </a:r>
            <a:r>
              <a:rPr lang="en-US" dirty="0"/>
              <a:t>They also use advance Application Performance Monitoring (APM) Tools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5222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1462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Predictability: DevOps offers significantly lower failure rate of new releases</a:t>
            </a:r>
          </a:p>
          <a:p>
            <a:endParaRPr lang="en-US" dirty="0"/>
          </a:p>
          <a:p>
            <a:r>
              <a:rPr lang="en-US" dirty="0"/>
              <a:t>2. Reproducibility: Version everything so that earlier version can be restored anytime.</a:t>
            </a:r>
          </a:p>
          <a:p>
            <a:endParaRPr lang="en-US" dirty="0"/>
          </a:p>
          <a:p>
            <a:r>
              <a:rPr lang="en-US" dirty="0"/>
              <a:t>3. Maintainability: Effortless process of recovery in the event of a new release crashing or disabling the current system.</a:t>
            </a:r>
          </a:p>
          <a:p>
            <a:endParaRPr lang="en-US" dirty="0"/>
          </a:p>
          <a:p>
            <a:r>
              <a:rPr lang="en-US" dirty="0"/>
              <a:t>4. Time to market: DevOps reduces the time to market up to 50% through streamlined software delivery. This is particularly the case for digital and mobile applications.</a:t>
            </a:r>
          </a:p>
          <a:p>
            <a:endParaRPr lang="en-US" dirty="0"/>
          </a:p>
          <a:p>
            <a:r>
              <a:rPr lang="en-US" dirty="0"/>
              <a:t>5. Greater Quality: DevOps helps the team to provide improved quality of application development as it incorporates infrastructure issues.</a:t>
            </a:r>
          </a:p>
          <a:p>
            <a:endParaRPr lang="en-US" dirty="0"/>
          </a:p>
          <a:p>
            <a:r>
              <a:rPr lang="en-US" dirty="0"/>
              <a:t>6. Reduced Risk: DevOps incorporates security aspects in the software delivery lifecycle. It helps in reduction of defects across the lifecycle.</a:t>
            </a:r>
          </a:p>
          <a:p>
            <a:endParaRPr lang="en-US" dirty="0"/>
          </a:p>
          <a:p>
            <a:r>
              <a:rPr lang="en-US" dirty="0"/>
              <a:t>7. Resiliency: The Operational state of the software system is more stable, secure, and changes are auditable.</a:t>
            </a:r>
          </a:p>
          <a:p>
            <a:endParaRPr lang="en-US" dirty="0"/>
          </a:p>
          <a:p>
            <a:r>
              <a:rPr lang="en-US" dirty="0"/>
              <a:t>8. Cost Efficiency: DevOps offers cost efficiency in the software development process which is always an aspiration of IT companies' management.</a:t>
            </a:r>
          </a:p>
          <a:p>
            <a:endParaRPr lang="en-US" dirty="0"/>
          </a:p>
          <a:p>
            <a:r>
              <a:rPr lang="en-US" dirty="0"/>
              <a:t>9. Breaks larger code base into small pieces: DevOps is based on the agile programming method. Therefore, it allows breaking larger code bases into smaller and manageable chunks.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4/5/2019 12:21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6041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deep integration between development and operations. Understanding DevOps is not possible without knowing DevOps lifecycle.</a:t>
            </a:r>
          </a:p>
          <a:p>
            <a:endParaRPr lang="en-US" dirty="0"/>
          </a:p>
          <a:p>
            <a:r>
              <a:rPr lang="en-US" dirty="0"/>
              <a:t>Lets talk about the DevOps lifecycle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4/5/2019 12:21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06435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3682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541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57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07962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03359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3804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6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74379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image" Target="../media/image10.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 id="214748475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mva.microsoft.com/training-topics/devops#!lang=1033"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6.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9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en-us/securityengineering/devsecops" TargetMode="External"/><Relationship Id="rId2" Type="http://schemas.openxmlformats.org/officeDocument/2006/relationships/notesSlide" Target="../notesSlides/notesSlide38.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devblogs.microsoft.com/devop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svg"/><Relationship Id="rId12" Type="http://schemas.openxmlformats.org/officeDocument/2006/relationships/hyperlink" Target="https://www.microsoft.com/en-us/enterprise/customer-immersion/platform"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jpeg"/><Relationship Id="rId7" Type="http://schemas.openxmlformats.org/officeDocument/2006/relationships/image" Target="../media/image59.sv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58.png"/><Relationship Id="rId11" Type="http://schemas.openxmlformats.org/officeDocument/2006/relationships/hyperlink" Target="mailto:sales@directionstraining.com" TargetMode="External"/><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4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7.jpe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hyperlink" Target="mailto:sales@directionstraining.com" TargetMode="Externa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STecs/Azure-DevDays"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a:solidFill>
                  <a:srgbClr val="0078D3"/>
                </a:solidFill>
                <a:latin typeface="Segoe UI Semibold"/>
              </a:rPr>
            </a:br>
            <a:r>
              <a:rPr lang="en-US" sz="4902" spc="-49">
                <a:solidFill>
                  <a:srgbClr val="50E6FF"/>
                </a:solidFill>
                <a:latin typeface="Segoe UI Semibold"/>
              </a:rPr>
              <a:t>Developer Camp</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37D8A-3386-4DB8-97BF-AE854F91EEFC}"/>
              </a:ext>
            </a:extLst>
          </p:cNvPr>
          <p:cNvSpPr>
            <a:spLocks noGrp="1"/>
          </p:cNvSpPr>
          <p:nvPr>
            <p:ph type="title"/>
          </p:nvPr>
        </p:nvSpPr>
        <p:spPr/>
        <p:txBody>
          <a:bodyPr/>
          <a:lstStyle/>
          <a:p>
            <a:r>
              <a:rPr lang="en-GB" dirty="0"/>
              <a:t>Why is Dev</a:t>
            </a:r>
            <a:r>
              <a:rPr lang="en-GB" dirty="0">
                <a:solidFill>
                  <a:schemeClr val="tx2"/>
                </a:solidFill>
              </a:rPr>
              <a:t>Ops</a:t>
            </a:r>
            <a:r>
              <a:rPr lang="en-GB" dirty="0"/>
              <a:t> used?</a:t>
            </a:r>
          </a:p>
        </p:txBody>
      </p:sp>
      <p:sp>
        <p:nvSpPr>
          <p:cNvPr id="6" name="Text Placeholder 5">
            <a:extLst>
              <a:ext uri="{FF2B5EF4-FFF2-40B4-BE49-F238E27FC236}">
                <a16:creationId xmlns:a16="http://schemas.microsoft.com/office/drawing/2014/main" id="{4760C89B-3880-4C5B-B0BA-189B4E946C7D}"/>
              </a:ext>
            </a:extLst>
          </p:cNvPr>
          <p:cNvSpPr>
            <a:spLocks noGrp="1"/>
          </p:cNvSpPr>
          <p:nvPr>
            <p:ph type="body" sz="quarter" idx="10"/>
          </p:nvPr>
        </p:nvSpPr>
        <p:spPr>
          <a:xfrm>
            <a:off x="584200" y="1435497"/>
            <a:ext cx="11018520" cy="3805529"/>
          </a:xfrm>
        </p:spPr>
        <p:txBody>
          <a:bodyPr/>
          <a:lstStyle/>
          <a:p>
            <a:pPr marL="342900" indent="-342900">
              <a:buFont typeface="Arial" panose="020B0604020202020204" pitchFamily="34" charset="0"/>
              <a:buChar char="•"/>
            </a:pPr>
            <a:r>
              <a:rPr lang="en-GB" dirty="0"/>
              <a:t>Predictability</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Maintainability</a:t>
            </a:r>
          </a:p>
          <a:p>
            <a:pPr marL="342900" indent="-342900">
              <a:buFont typeface="Arial" panose="020B0604020202020204" pitchFamily="34" charset="0"/>
              <a:buChar char="•"/>
            </a:pPr>
            <a:r>
              <a:rPr lang="en-GB" dirty="0"/>
              <a:t>Time to market</a:t>
            </a:r>
          </a:p>
          <a:p>
            <a:pPr marL="342900" indent="-342900">
              <a:buFont typeface="Arial" panose="020B0604020202020204" pitchFamily="34" charset="0"/>
              <a:buChar char="•"/>
            </a:pPr>
            <a:r>
              <a:rPr lang="en-GB" dirty="0"/>
              <a:t>Greater Quality</a:t>
            </a:r>
          </a:p>
          <a:p>
            <a:pPr marL="342900" indent="-342900">
              <a:buFont typeface="Arial" panose="020B0604020202020204" pitchFamily="34" charset="0"/>
              <a:buChar char="•"/>
            </a:pPr>
            <a:r>
              <a:rPr lang="en-GB" dirty="0"/>
              <a:t>Reduced Risk</a:t>
            </a:r>
          </a:p>
          <a:p>
            <a:pPr marL="342900" indent="-342900">
              <a:buFont typeface="Arial" panose="020B0604020202020204" pitchFamily="34" charset="0"/>
              <a:buChar char="•"/>
            </a:pPr>
            <a:r>
              <a:rPr lang="en-GB" dirty="0"/>
              <a:t>Resiliency</a:t>
            </a:r>
          </a:p>
          <a:p>
            <a:pPr marL="342900" indent="-342900">
              <a:buFont typeface="Arial" panose="020B0604020202020204" pitchFamily="34" charset="0"/>
              <a:buChar char="•"/>
            </a:pPr>
            <a:r>
              <a:rPr lang="en-GB" dirty="0"/>
              <a:t>Cost Efficiency</a:t>
            </a:r>
          </a:p>
          <a:p>
            <a:pPr marL="342900" indent="-342900">
              <a:buFont typeface="Arial" panose="020B0604020202020204" pitchFamily="34" charset="0"/>
              <a:buChar char="•"/>
            </a:pPr>
            <a:r>
              <a:rPr lang="en-GB" dirty="0"/>
              <a:t>Breaks larger code base into small pieces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305942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circle(in)">
                                      <p:cBhvr>
                                        <p:cTn id="36" dur="2000"/>
                                        <p:tgtEl>
                                          <p:spTgt spid="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wheel(1)">
                                      <p:cBhvr>
                                        <p:cTn id="41" dur="2000"/>
                                        <p:tgtEl>
                                          <p:spTgt spid="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6" dur="500"/>
                                        <p:tgtEl>
                                          <p:spTgt spid="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wipe(down)">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336298"/>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Learn more about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hlinkClick r:id="rId4"/>
              </a:rPr>
              <a:t>DevOps Courses on Microsoft Virtual Academy</a:t>
            </a: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Dev</a:t>
            </a:r>
            <a:r>
              <a:rPr lang="en-US" sz="4902" spc="-49" dirty="0">
                <a:solidFill>
                  <a:srgbClr val="50E6FF"/>
                </a:solidFill>
                <a:latin typeface="Segoe UI Semibold"/>
              </a:rPr>
              <a:t>Ops </a:t>
            </a:r>
          </a:p>
          <a:p>
            <a:pPr defTabSz="914367"/>
            <a:r>
              <a:rPr lang="en-US" sz="4902" spc="-49" dirty="0">
                <a:solidFill>
                  <a:schemeClr val="bg1"/>
                </a:solidFill>
                <a:latin typeface="Segoe UI Semibold"/>
              </a:rPr>
              <a:t>Lifecycle</a:t>
            </a:r>
          </a:p>
        </p:txBody>
      </p:sp>
      <p:sp>
        <p:nvSpPr>
          <p:cNvPr id="5" name="Rectangle 4">
            <a:extLst>
              <a:ext uri="{FF2B5EF4-FFF2-40B4-BE49-F238E27FC236}">
                <a16:creationId xmlns:a16="http://schemas.microsoft.com/office/drawing/2014/main" id="{334DAC97-D590-6649-AE1F-E904E2244349}"/>
              </a:ext>
            </a:extLst>
          </p:cNvPr>
          <p:cNvSpPr/>
          <p:nvPr/>
        </p:nvSpPr>
        <p:spPr bwMode="auto">
          <a:xfrm>
            <a:off x="4064000" y="0"/>
            <a:ext cx="4068000" cy="1765300"/>
          </a:xfrm>
          <a:prstGeom prst="rect">
            <a:avLst/>
          </a:prstGeom>
          <a:solidFill>
            <a:srgbClr val="6D36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7FBDA5-63D3-A846-89B9-C8C7B6F5342F}"/>
              </a:ext>
            </a:extLst>
          </p:cNvPr>
          <p:cNvSpPr/>
          <p:nvPr/>
        </p:nvSpPr>
        <p:spPr bwMode="auto">
          <a:xfrm>
            <a:off x="8132001" y="0"/>
            <a:ext cx="4060000" cy="1765300"/>
          </a:xfrm>
          <a:prstGeom prst="rect">
            <a:avLst/>
          </a:prstGeom>
          <a:solidFill>
            <a:srgbClr val="6625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122737-4953-7A4D-9883-7C986F6EE04F}"/>
              </a:ext>
            </a:extLst>
          </p:cNvPr>
          <p:cNvSpPr/>
          <p:nvPr/>
        </p:nvSpPr>
        <p:spPr bwMode="auto">
          <a:xfrm>
            <a:off x="4060000" y="5372100"/>
            <a:ext cx="4068000" cy="1485900"/>
          </a:xfrm>
          <a:prstGeom prst="rect">
            <a:avLst/>
          </a:prstGeom>
          <a:solidFill>
            <a:srgbClr val="6427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618176-1489-7540-9DE1-35A49A2DDA36}"/>
              </a:ext>
            </a:extLst>
          </p:cNvPr>
          <p:cNvSpPr/>
          <p:nvPr/>
        </p:nvSpPr>
        <p:spPr bwMode="auto">
          <a:xfrm>
            <a:off x="8132001" y="5372100"/>
            <a:ext cx="4060000" cy="1485900"/>
          </a:xfrm>
          <a:prstGeom prst="rect">
            <a:avLst/>
          </a:prstGeom>
          <a:solidFill>
            <a:srgbClr val="6C38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Objeto 9">
            <a:extLst>
              <a:ext uri="{FF2B5EF4-FFF2-40B4-BE49-F238E27FC236}">
                <a16:creationId xmlns:a16="http://schemas.microsoft.com/office/drawing/2014/main" id="{B5662412-7ADB-42F4-9708-6A3CDCC20F3E}"/>
              </a:ext>
            </a:extLst>
          </p:cNvPr>
          <p:cNvGraphicFramePr>
            <a:graphicFrameLocks noChangeAspect="1"/>
          </p:cNvGraphicFramePr>
          <p:nvPr>
            <p:extLst>
              <p:ext uri="{D42A27DB-BD31-4B8C-83A1-F6EECF244321}">
                <p14:modId xmlns:p14="http://schemas.microsoft.com/office/powerpoint/2010/main" val="2731221834"/>
              </p:ext>
            </p:extLst>
          </p:nvPr>
        </p:nvGraphicFramePr>
        <p:xfrm>
          <a:off x="4060000" y="1744919"/>
          <a:ext cx="8132000" cy="3835872"/>
        </p:xfrm>
        <a:graphic>
          <a:graphicData uri="http://schemas.openxmlformats.org/presentationml/2006/ole">
            <mc:AlternateContent xmlns:mc="http://schemas.openxmlformats.org/markup-compatibility/2006">
              <mc:Choice xmlns:v="urn:schemas-microsoft-com:vml" Requires="v">
                <p:oleObj spid="_x0000_s1034" name="Image" r:id="rId4" imgW="10742760" imgH="5066640" progId="Photoshop.Image.13">
                  <p:embed/>
                </p:oleObj>
              </mc:Choice>
              <mc:Fallback>
                <p:oleObj name="Image" r:id="rId4" imgW="10742760" imgH="5066640" progId="Photoshop.Image.13">
                  <p:embed/>
                  <p:pic>
                    <p:nvPicPr>
                      <p:cNvPr id="10" name="Objeto 9">
                        <a:extLst>
                          <a:ext uri="{FF2B5EF4-FFF2-40B4-BE49-F238E27FC236}">
                            <a16:creationId xmlns:a16="http://schemas.microsoft.com/office/drawing/2014/main" id="{B5662412-7ADB-42F4-9708-6A3CDCC20F3E}"/>
                          </a:ext>
                        </a:extLst>
                      </p:cNvPr>
                      <p:cNvPicPr/>
                      <p:nvPr/>
                    </p:nvPicPr>
                    <p:blipFill>
                      <a:blip r:embed="rId5"/>
                      <a:stretch>
                        <a:fillRect/>
                      </a:stretch>
                    </p:blipFill>
                    <p:spPr>
                      <a:xfrm>
                        <a:off x="4060000" y="1744919"/>
                        <a:ext cx="8132000" cy="3835872"/>
                      </a:xfrm>
                      <a:prstGeom prst="rect">
                        <a:avLst/>
                      </a:prstGeom>
                    </p:spPr>
                  </p:pic>
                </p:oleObj>
              </mc:Fallback>
            </mc:AlternateContent>
          </a:graphicData>
        </a:graphic>
      </p:graphicFrame>
    </p:spTree>
    <p:extLst>
      <p:ext uri="{BB962C8B-B14F-4D97-AF65-F5344CB8AC3E}">
        <p14:creationId xmlns:p14="http://schemas.microsoft.com/office/powerpoint/2010/main" val="11912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F52F6-C5D9-D14C-B446-53D0226F1595}"/>
              </a:ext>
            </a:extLst>
          </p:cNvPr>
          <p:cNvPicPr>
            <a:picLocks noChangeAspect="1"/>
          </p:cNvPicPr>
          <p:nvPr/>
        </p:nvPicPr>
        <p:blipFill>
          <a:blip r:embed="rId3"/>
          <a:stretch>
            <a:fillRect/>
          </a:stretch>
        </p:blipFill>
        <p:spPr>
          <a:xfrm>
            <a:off x="2579823" y="1437415"/>
            <a:ext cx="7032354" cy="3983169"/>
          </a:xfrm>
          <a:prstGeom prst="rect">
            <a:avLst/>
          </a:prstGeom>
        </p:spPr>
      </p:pic>
      <p:sp>
        <p:nvSpPr>
          <p:cNvPr id="17" name="Title 16"/>
          <p:cNvSpPr>
            <a:spLocks noGrp="1"/>
          </p:cNvSpPr>
          <p:nvPr>
            <p:ph type="title"/>
          </p:nvPr>
        </p:nvSpPr>
        <p:spPr/>
        <p:txBody>
          <a:bodyPr/>
          <a:lstStyle/>
          <a:p>
            <a:r>
              <a:rPr lang="en-US" dirty="0"/>
              <a:t>DevOps Lifecycle</a:t>
            </a:r>
          </a:p>
        </p:txBody>
      </p:sp>
    </p:spTree>
    <p:extLst>
      <p:ext uri="{BB962C8B-B14F-4D97-AF65-F5344CB8AC3E}">
        <p14:creationId xmlns:p14="http://schemas.microsoft.com/office/powerpoint/2010/main" val="339902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7067-4B6F-4FF0-8FD2-6F3471212BD1}"/>
              </a:ext>
            </a:extLst>
          </p:cNvPr>
          <p:cNvSpPr>
            <a:spLocks noGrp="1"/>
          </p:cNvSpPr>
          <p:nvPr>
            <p:ph type="title"/>
          </p:nvPr>
        </p:nvSpPr>
        <p:spPr/>
        <p:txBody>
          <a:bodyPr/>
          <a:lstStyle/>
          <a:p>
            <a:r>
              <a:rPr lang="en-GB" dirty="0"/>
              <a:t>How is Dev</a:t>
            </a:r>
            <a:r>
              <a:rPr lang="en-GB" dirty="0">
                <a:solidFill>
                  <a:schemeClr val="tx2"/>
                </a:solidFill>
              </a:rPr>
              <a:t>Ops</a:t>
            </a:r>
            <a:r>
              <a:rPr lang="en-GB" dirty="0"/>
              <a:t> different from Agile?</a:t>
            </a:r>
          </a:p>
        </p:txBody>
      </p:sp>
      <p:pic>
        <p:nvPicPr>
          <p:cNvPr id="2050" name="Picture 2" descr="https://www.guru99.com/images/2-2017/092917_0812_DevOpsTrain5.png">
            <a:extLst>
              <a:ext uri="{FF2B5EF4-FFF2-40B4-BE49-F238E27FC236}">
                <a16:creationId xmlns:a16="http://schemas.microsoft.com/office/drawing/2014/main" id="{721F0D25-5492-4E06-9F06-E2D287388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1736725"/>
            <a:ext cx="81153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guru99.com/images/2-2017/092917_0812_DevOpsTrain6.png">
            <a:extLst>
              <a:ext uri="{FF2B5EF4-FFF2-40B4-BE49-F238E27FC236}">
                <a16:creationId xmlns:a16="http://schemas.microsoft.com/office/drawing/2014/main" id="{EC1E68AE-4494-4D69-AC88-3B19EC5F8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4412035"/>
            <a:ext cx="81629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879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A491D06-A620-3942-AE91-4403A0F874AE}"/>
              </a:ext>
            </a:extLst>
          </p:cNvPr>
          <p:cNvSpPr/>
          <p:nvPr/>
        </p:nvSpPr>
        <p:spPr bwMode="auto">
          <a:xfrm>
            <a:off x="4231211" y="0"/>
            <a:ext cx="3903579" cy="3645568"/>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Unseen manual steps often required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Little or no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“Works on my machine”</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Slow feedback cycles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Merge debt accumulates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Builds and deploy moved to weekends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Reluctance to try new technologies</a:t>
            </a:r>
          </a:p>
          <a:p>
            <a:pPr marL="342900" indent="-342900" algn="l" defTabSz="932472" fontAlgn="base">
              <a:spcBef>
                <a:spcPct val="0"/>
              </a:spcBef>
              <a:spcAft>
                <a:spcPct val="0"/>
              </a:spcAft>
              <a:buFont typeface="Arial" panose="020B0604020202020204" pitchFamily="34" charset="0"/>
              <a:buChar char="•"/>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584200" y="2979778"/>
            <a:ext cx="9144000" cy="553998"/>
          </a:xfrm>
        </p:spPr>
        <p:txBody>
          <a:bodyPr/>
          <a:lstStyle/>
          <a:p>
            <a:r>
              <a:rPr lang="en-US" dirty="0"/>
              <a:t>Builds in DevOps</a:t>
            </a:r>
          </a:p>
        </p:txBody>
      </p:sp>
      <p:sp>
        <p:nvSpPr>
          <p:cNvPr id="7" name="Rectangle 6">
            <a:extLst>
              <a:ext uri="{FF2B5EF4-FFF2-40B4-BE49-F238E27FC236}">
                <a16:creationId xmlns:a16="http://schemas.microsoft.com/office/drawing/2014/main" id="{D6F65548-2DC5-224D-9A98-B937701B2600}"/>
              </a:ext>
            </a:extLst>
          </p:cNvPr>
          <p:cNvSpPr/>
          <p:nvPr/>
        </p:nvSpPr>
        <p:spPr bwMode="auto">
          <a:xfrm>
            <a:off x="4231210" y="0"/>
            <a:ext cx="3903579" cy="4692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Manual Build</a:t>
            </a:r>
          </a:p>
        </p:txBody>
      </p:sp>
      <p:sp>
        <p:nvSpPr>
          <p:cNvPr id="10" name="Rounded Rectangle 9">
            <a:extLst>
              <a:ext uri="{FF2B5EF4-FFF2-40B4-BE49-F238E27FC236}">
                <a16:creationId xmlns:a16="http://schemas.microsoft.com/office/drawing/2014/main" id="{5A67E4D7-A3EF-C84A-BA4B-9DE0A2E12F78}"/>
              </a:ext>
            </a:extLst>
          </p:cNvPr>
          <p:cNvSpPr/>
          <p:nvPr/>
        </p:nvSpPr>
        <p:spPr bwMode="auto">
          <a:xfrm>
            <a:off x="8242663" y="3337560"/>
            <a:ext cx="3718063" cy="3472314"/>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Anyone can queue a build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Consistency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Includes test and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 feedback on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Merging code when fresh</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Increasing use of automated tests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Faster check-in cadence</a:t>
            </a:r>
          </a:p>
        </p:txBody>
      </p:sp>
      <p:sp>
        <p:nvSpPr>
          <p:cNvPr id="11" name="Rectangle 10">
            <a:extLst>
              <a:ext uri="{FF2B5EF4-FFF2-40B4-BE49-F238E27FC236}">
                <a16:creationId xmlns:a16="http://schemas.microsoft.com/office/drawing/2014/main" id="{B0FEE4D6-4B7B-6048-B471-CA32B1DEDF50}"/>
              </a:ext>
            </a:extLst>
          </p:cNvPr>
          <p:cNvSpPr/>
          <p:nvPr/>
        </p:nvSpPr>
        <p:spPr bwMode="auto">
          <a:xfrm>
            <a:off x="8260043" y="3341851"/>
            <a:ext cx="3700683" cy="44484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Continuous Integration</a:t>
            </a:r>
          </a:p>
        </p:txBody>
      </p:sp>
      <p:sp>
        <p:nvSpPr>
          <p:cNvPr id="14" name="TextBox 13">
            <a:extLst>
              <a:ext uri="{FF2B5EF4-FFF2-40B4-BE49-F238E27FC236}">
                <a16:creationId xmlns:a16="http://schemas.microsoft.com/office/drawing/2014/main" id="{2C84967C-23A7-734C-ABC3-A4905599BCD3}"/>
              </a:ext>
            </a:extLst>
          </p:cNvPr>
          <p:cNvSpPr txBox="1"/>
          <p:nvPr/>
        </p:nvSpPr>
        <p:spPr>
          <a:xfrm>
            <a:off x="7050025" y="3533776"/>
            <a:ext cx="976892" cy="923330"/>
          </a:xfrm>
          <a:prstGeom prst="rect">
            <a:avLst/>
          </a:prstGeom>
          <a:noFill/>
        </p:spPr>
        <p:txBody>
          <a:bodyPr wrap="square" lIns="0" tIns="0" rIns="0" bIns="0" rtlCol="0">
            <a:spAutoFit/>
          </a:bodyPr>
          <a:lstStyle/>
          <a:p>
            <a:pPr algn="l"/>
            <a:r>
              <a:rPr lang="en-US" sz="6000" b="1"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Build Automation and Continuous Integration</a:t>
            </a:r>
          </a:p>
        </p:txBody>
      </p:sp>
      <p:sp>
        <p:nvSpPr>
          <p:cNvPr id="6" name="Text Placeholder 5"/>
          <p:cNvSpPr>
            <a:spLocks noGrp="1"/>
          </p:cNvSpPr>
          <p:nvPr>
            <p:ph type="body" sz="quarter" idx="10"/>
          </p:nvPr>
        </p:nvSpPr>
        <p:spPr>
          <a:xfrm>
            <a:off x="586740" y="1311462"/>
            <a:ext cx="11018520" cy="2646878"/>
          </a:xfrm>
        </p:spPr>
        <p:txBody>
          <a:bodyPr/>
          <a:lstStyle/>
          <a:p>
            <a:r>
              <a:rPr lang="en-US" dirty="0"/>
              <a:t>Automated builds are valuable because they:</a:t>
            </a:r>
          </a:p>
          <a:p>
            <a:pPr lvl="1"/>
            <a:r>
              <a:rPr lang="en-US" dirty="0"/>
              <a:t>Validate that code compilation doesn’t just succeed “on my machine”.</a:t>
            </a:r>
          </a:p>
          <a:p>
            <a:pPr lvl="1"/>
            <a:r>
              <a:rPr lang="en-US" dirty="0"/>
              <a:t>Run as many task as needed, such as scripting, testing, packing, or anything else required.</a:t>
            </a:r>
          </a:p>
          <a:p>
            <a:pPr lvl="1"/>
            <a:r>
              <a:rPr lang="en-US" dirty="0"/>
              <a:t>Publish to a drop folder or network share to be picked up for deployment</a:t>
            </a:r>
          </a:p>
          <a:p>
            <a:pPr lvl="1"/>
            <a:r>
              <a:rPr lang="en-US" dirty="0"/>
              <a:t>Maintain an audit history for builds details, drop details, and associated work items.</a:t>
            </a:r>
          </a:p>
          <a:p>
            <a:pPr marL="228600" lvl="1" indent="0">
              <a:buNone/>
            </a:pPr>
            <a:endParaRPr lang="en-US" dirty="0"/>
          </a:p>
          <a:p>
            <a:pPr marL="228600" lvl="1" indent="0">
              <a:buNone/>
            </a:pPr>
            <a:endParaRPr lang="en-US" dirty="0"/>
          </a:p>
        </p:txBody>
      </p:sp>
      <p:pic>
        <p:nvPicPr>
          <p:cNvPr id="4" name="Picture 3">
            <a:extLst>
              <a:ext uri="{FF2B5EF4-FFF2-40B4-BE49-F238E27FC236}">
                <a16:creationId xmlns:a16="http://schemas.microsoft.com/office/drawing/2014/main" id="{330C7112-F346-1B48-BA62-E7E106F6527D}"/>
              </a:ext>
            </a:extLst>
          </p:cNvPr>
          <p:cNvPicPr>
            <a:picLocks noChangeAspect="1"/>
          </p:cNvPicPr>
          <p:nvPr/>
        </p:nvPicPr>
        <p:blipFill>
          <a:blip r:embed="rId3"/>
          <a:stretch>
            <a:fillRect/>
          </a:stretch>
        </p:blipFill>
        <p:spPr>
          <a:xfrm>
            <a:off x="1654457" y="3958340"/>
            <a:ext cx="2260600" cy="2628900"/>
          </a:xfrm>
          <a:prstGeom prst="rect">
            <a:avLst/>
          </a:prstGeom>
        </p:spPr>
      </p:pic>
      <p:pic>
        <p:nvPicPr>
          <p:cNvPr id="8" name="Picture 7">
            <a:extLst>
              <a:ext uri="{FF2B5EF4-FFF2-40B4-BE49-F238E27FC236}">
                <a16:creationId xmlns:a16="http://schemas.microsoft.com/office/drawing/2014/main" id="{4543681A-7FE1-B046-9641-74F3011726A4}"/>
              </a:ext>
            </a:extLst>
          </p:cNvPr>
          <p:cNvPicPr>
            <a:picLocks noChangeAspect="1"/>
          </p:cNvPicPr>
          <p:nvPr/>
        </p:nvPicPr>
        <p:blipFill>
          <a:blip r:embed="rId4"/>
          <a:stretch>
            <a:fillRect/>
          </a:stretch>
        </p:blipFill>
        <p:spPr>
          <a:xfrm>
            <a:off x="1556834" y="3138536"/>
            <a:ext cx="2408002" cy="2408002"/>
          </a:xfrm>
          <a:prstGeom prst="rect">
            <a:avLst/>
          </a:prstGeom>
        </p:spPr>
      </p:pic>
      <p:sp>
        <p:nvSpPr>
          <p:cNvPr id="7" name="Double Brace 6">
            <a:extLst>
              <a:ext uri="{FF2B5EF4-FFF2-40B4-BE49-F238E27FC236}">
                <a16:creationId xmlns:a16="http://schemas.microsoft.com/office/drawing/2014/main" id="{DC9BEBE0-46AF-D648-A303-74184AE528B1}"/>
              </a:ext>
            </a:extLst>
          </p:cNvPr>
          <p:cNvSpPr/>
          <p:nvPr/>
        </p:nvSpPr>
        <p:spPr>
          <a:xfrm>
            <a:off x="888501" y="395834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FD11FE9-1D6A-FE47-94CF-741299D8F94A}"/>
              </a:ext>
            </a:extLst>
          </p:cNvPr>
          <p:cNvSpPr/>
          <p:nvPr/>
        </p:nvSpPr>
        <p:spPr>
          <a:xfrm>
            <a:off x="5656662" y="3838378"/>
            <a:ext cx="6096000" cy="2246769"/>
          </a:xfrm>
          <a:prstGeom prst="rect">
            <a:avLst/>
          </a:prstGeom>
        </p:spPr>
        <p:txBody>
          <a:bodyPr>
            <a:spAutoFit/>
          </a:bodyPr>
          <a:lstStyle/>
          <a:p>
            <a:r>
              <a:rPr lang="en-US" sz="3500" dirty="0"/>
              <a:t>In</a:t>
            </a:r>
            <a:r>
              <a:rPr lang="en-US" sz="3500" b="1" dirty="0"/>
              <a:t> Dev</a:t>
            </a:r>
            <a:r>
              <a:rPr lang="en-US" sz="3500" b="1" dirty="0">
                <a:solidFill>
                  <a:schemeClr val="tx2"/>
                </a:solidFill>
              </a:rPr>
              <a:t>Ops</a:t>
            </a:r>
            <a:r>
              <a:rPr lang="en-US" sz="3500" b="1" dirty="0"/>
              <a:t>, Automated Builds Are an Integral </a:t>
            </a:r>
            <a:r>
              <a:rPr lang="en-US" sz="3500" dirty="0"/>
              <a:t>Part of </a:t>
            </a:r>
            <a:r>
              <a:rPr lang="en-US" sz="3500" b="1" dirty="0"/>
              <a:t>Continuous Integration (CI)</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Continuous Integration</a:t>
            </a:r>
          </a:p>
        </p:txBody>
      </p:sp>
      <p:sp>
        <p:nvSpPr>
          <p:cNvPr id="6" name="Text Placeholder 5"/>
          <p:cNvSpPr>
            <a:spLocks noGrp="1"/>
          </p:cNvSpPr>
          <p:nvPr>
            <p:ph type="body" sz="quarter" idx="10"/>
          </p:nvPr>
        </p:nvSpPr>
        <p:spPr>
          <a:xfrm>
            <a:off x="584200" y="1435497"/>
            <a:ext cx="5567784" cy="1633011"/>
          </a:xfrm>
        </p:spPr>
        <p:txBody>
          <a:bodyPr/>
          <a:lstStyle/>
          <a:p>
            <a:r>
              <a:rPr lang="en-US" dirty="0"/>
              <a:t>Is the practice of </a:t>
            </a:r>
            <a:r>
              <a:rPr lang="en-US" b="1" dirty="0"/>
              <a:t>merging all</a:t>
            </a:r>
            <a:r>
              <a:rPr lang="en-US" dirty="0"/>
              <a:t> developer working copies to a shared code line </a:t>
            </a:r>
            <a:r>
              <a:rPr lang="en-US" b="1" dirty="0"/>
              <a:t>several times a day</a:t>
            </a:r>
            <a:r>
              <a:rPr lang="en-US" dirty="0"/>
              <a:t> and </a:t>
            </a:r>
            <a:r>
              <a:rPr lang="en-US" b="1" i="1" dirty="0"/>
              <a:t>validating </a:t>
            </a:r>
            <a:r>
              <a:rPr lang="en-US" dirty="0"/>
              <a:t>each integration with an </a:t>
            </a:r>
            <a:r>
              <a:rPr lang="en-US" b="1" dirty="0"/>
              <a:t>automated build.</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a:solidFill>
            <a:schemeClr val="bg1">
              <a:lumMod val="85000"/>
            </a:schemeClr>
          </a:solidFill>
        </p:grpSpPr>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876793"/>
              <a:ext cx="4931473" cy="5392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ct val="0"/>
                </a:spcAft>
              </a:pPr>
              <a:r>
                <a:rPr lang="en-US" sz="2000" b="1" dirty="0">
                  <a:solidFill>
                    <a:schemeClr val="tx1"/>
                  </a:solidFill>
                  <a:ea typeface="Segoe UI" panose="020B0502040204020203" pitchFamily="34" charset="0"/>
                  <a:cs typeface="Segoe UI" panose="020B0502040204020203" pitchFamily="34" charset="0"/>
                </a:rPr>
                <a:t>Continuous Integration CI provides many benefits: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Improving code quality based on rapid feedback.</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Triggering for automated testing for every code change.</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Better managing technical debt and conducting code analysis.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Reducing long, difficult and bug-inducing merges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Increasing confidence in code long before production.</a:t>
              </a:r>
            </a:p>
            <a:p>
              <a:pPr defTabSz="932472" fontAlgn="base">
                <a:spcBef>
                  <a:spcPts val="1200"/>
                </a:spcBef>
                <a:spcAft>
                  <a:spcPct val="0"/>
                </a:spcAft>
              </a:pPr>
              <a:endParaRPr lang="en-US" sz="1200" dirty="0">
                <a:solidFill>
                  <a:schemeClr val="tx1"/>
                </a:solidFill>
                <a:ea typeface="Segoe UI" panose="020B0502040204020203" pitchFamily="34" charset="0"/>
                <a:cs typeface="Segoe UI" panose="020B0502040204020203" pitchFamily="34" charset="0"/>
              </a:endParaRPr>
            </a:p>
          </p:txBody>
        </p:sp>
      </p:grpSp>
      <p:sp>
        <p:nvSpPr>
          <p:cNvPr id="2" name="TextBox 1">
            <a:extLst>
              <a:ext uri="{FF2B5EF4-FFF2-40B4-BE49-F238E27FC236}">
                <a16:creationId xmlns:a16="http://schemas.microsoft.com/office/drawing/2014/main" id="{1BCC8DEB-A21A-8D49-8C9F-7564DDB88D97}"/>
              </a:ext>
            </a:extLst>
          </p:cNvPr>
          <p:cNvSpPr txBox="1"/>
          <p:nvPr/>
        </p:nvSpPr>
        <p:spPr>
          <a:xfrm>
            <a:off x="1049311" y="4272196"/>
            <a:ext cx="4470427" cy="1477328"/>
          </a:xfrm>
          <a:prstGeom prst="rect">
            <a:avLst/>
          </a:prstGeom>
          <a:noFill/>
        </p:spPr>
        <p:txBody>
          <a:bodyPr wrap="square" lIns="0" tIns="0" rIns="0" bIns="0" rtlCol="0">
            <a:spAutoFit/>
          </a:bodyPr>
          <a:lstStyle/>
          <a:p>
            <a:r>
              <a:rPr lang="en-US" sz="2400" b="1" i="1" dirty="0"/>
              <a:t>CI</a:t>
            </a:r>
            <a:r>
              <a:rPr lang="en-US" sz="2400" i="1" dirty="0"/>
              <a:t> is often defined as having a </a:t>
            </a:r>
            <a:r>
              <a:rPr lang="en-US" sz="2400" b="1" i="1" dirty="0"/>
              <a:t>build </a:t>
            </a:r>
            <a:r>
              <a:rPr lang="en-US" sz="2400" i="1" dirty="0"/>
              <a:t>with </a:t>
            </a:r>
            <a:r>
              <a:rPr lang="en-US" sz="2400" b="1" i="1" dirty="0"/>
              <a:t>unit tests </a:t>
            </a:r>
            <a:r>
              <a:rPr lang="en-US" sz="2400" i="1" dirty="0"/>
              <a:t>that executes at every commit or check-in to version control.</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evops CI and CD">
            <a:extLst>
              <a:ext uri="{FF2B5EF4-FFF2-40B4-BE49-F238E27FC236}">
                <a16:creationId xmlns:a16="http://schemas.microsoft.com/office/drawing/2014/main" id="{8B454EFA-001C-483D-A35E-DE9FF838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3429000"/>
            <a:ext cx="677068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Continuous Integration and Delivery</a:t>
            </a:r>
          </a:p>
        </p:txBody>
      </p:sp>
    </p:spTree>
    <p:extLst>
      <p:ext uri="{BB962C8B-B14F-4D97-AF65-F5344CB8AC3E}">
        <p14:creationId xmlns:p14="http://schemas.microsoft.com/office/powerpoint/2010/main" val="387539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431CE8-6034-4A71-8193-069C36869F9C}"/>
              </a:ext>
            </a:extLst>
          </p:cNvPr>
          <p:cNvSpPr>
            <a:spLocks noGrp="1"/>
          </p:cNvSpPr>
          <p:nvPr>
            <p:ph type="title"/>
          </p:nvPr>
        </p:nvSpPr>
        <p:spPr/>
        <p:txBody>
          <a:bodyPr/>
          <a:lstStyle/>
          <a:p>
            <a:r>
              <a:rPr lang="en-GB" dirty="0"/>
              <a:t>“Continuous improvement”</a:t>
            </a:r>
          </a:p>
        </p:txBody>
      </p:sp>
      <p:sp>
        <p:nvSpPr>
          <p:cNvPr id="2" name="Marcador de texto 1">
            <a:extLst>
              <a:ext uri="{FF2B5EF4-FFF2-40B4-BE49-F238E27FC236}">
                <a16:creationId xmlns:a16="http://schemas.microsoft.com/office/drawing/2014/main" id="{F6E6DB89-3133-4526-B181-AB702F6EFBC9}"/>
              </a:ext>
            </a:extLst>
          </p:cNvPr>
          <p:cNvSpPr>
            <a:spLocks noGrp="1"/>
          </p:cNvSpPr>
          <p:nvPr>
            <p:ph type="body" sz="quarter" idx="10"/>
          </p:nvPr>
        </p:nvSpPr>
        <p:spPr>
          <a:xfrm>
            <a:off x="584200" y="1435497"/>
            <a:ext cx="11018520" cy="1270925"/>
          </a:xfrm>
        </p:spPr>
        <p:txBody>
          <a:bodyPr/>
          <a:lstStyle/>
          <a:p>
            <a:pPr marL="342900" indent="-342900">
              <a:buFont typeface="Arial" panose="020B0604020202020204" pitchFamily="34" charset="0"/>
              <a:buChar char="•"/>
            </a:pPr>
            <a:r>
              <a:rPr lang="en-GB" dirty="0"/>
              <a:t>Keep inventory at a minimum</a:t>
            </a:r>
          </a:p>
          <a:p>
            <a:pPr marL="342900" indent="-342900">
              <a:buFont typeface="Arial" panose="020B0604020202020204" pitchFamily="34" charset="0"/>
              <a:buChar char="•"/>
            </a:pPr>
            <a:r>
              <a:rPr lang="en-GB" dirty="0"/>
              <a:t>Minimize the queue of orders</a:t>
            </a:r>
          </a:p>
          <a:p>
            <a:pPr marL="342900" indent="-342900">
              <a:buFont typeface="Arial" panose="020B0604020202020204" pitchFamily="34" charset="0"/>
              <a:buChar char="•"/>
            </a:pPr>
            <a:r>
              <a:rPr lang="en-GB" dirty="0"/>
              <a:t>Maximize efficiency in the manufacturing process</a:t>
            </a:r>
          </a:p>
        </p:txBody>
      </p:sp>
    </p:spTree>
    <p:extLst>
      <p:ext uri="{BB962C8B-B14F-4D97-AF65-F5344CB8AC3E}">
        <p14:creationId xmlns:p14="http://schemas.microsoft.com/office/powerpoint/2010/main" val="33228652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is </a:t>
            </a:r>
          </a:p>
          <a:p>
            <a:pPr defTabSz="914367"/>
            <a:r>
              <a:rPr lang="en-US" sz="4902" spc="-49" dirty="0">
                <a:solidFill>
                  <a:srgbClr val="FFFFFF"/>
                </a:solidFill>
                <a:latin typeface="Segoe UI Semibold"/>
              </a:rPr>
              <a:t>Dev</a:t>
            </a:r>
            <a:r>
              <a:rPr lang="en-US" sz="4902" spc="-49" dirty="0">
                <a:solidFill>
                  <a:srgbClr val="50E6FF"/>
                </a:solidFill>
                <a:latin typeface="Segoe UI Semibold"/>
              </a:rPr>
              <a:t>Ops?</a:t>
            </a:r>
          </a:p>
        </p:txBody>
      </p:sp>
      <p:pic>
        <p:nvPicPr>
          <p:cNvPr id="2" name="Picture 1">
            <a:extLst>
              <a:ext uri="{FF2B5EF4-FFF2-40B4-BE49-F238E27FC236}">
                <a16:creationId xmlns:a16="http://schemas.microsoft.com/office/drawing/2014/main" id="{E54A63C6-F399-0449-9CE8-30FE6B49173C}"/>
              </a:ext>
            </a:extLst>
          </p:cNvPr>
          <p:cNvPicPr>
            <a:picLocks noChangeAspect="1"/>
          </p:cNvPicPr>
          <p:nvPr/>
        </p:nvPicPr>
        <p:blipFill>
          <a:blip r:embed="rId3"/>
          <a:stretch>
            <a:fillRect/>
          </a:stretch>
        </p:blipFill>
        <p:spPr>
          <a:xfrm>
            <a:off x="4205287" y="0"/>
            <a:ext cx="7986713" cy="6858000"/>
          </a:xfrm>
          <a:prstGeom prst="rect">
            <a:avLst/>
          </a:prstGeom>
        </p:spPr>
      </p:pic>
    </p:spTree>
    <p:extLst>
      <p:ext uri="{BB962C8B-B14F-4D97-AF65-F5344CB8AC3E}">
        <p14:creationId xmlns:p14="http://schemas.microsoft.com/office/powerpoint/2010/main" val="32680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a:xfrm>
            <a:off x="588263" y="457200"/>
            <a:ext cx="11018520" cy="553998"/>
          </a:xfrm>
        </p:spPr>
        <p:txBody>
          <a:bodyPr/>
          <a:lstStyle/>
          <a:p>
            <a:r>
              <a:rPr lang="en-GB" dirty="0"/>
              <a:t>Continuous Integration (prerequisites)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Using a version repository for source code</a:t>
            </a:r>
          </a:p>
          <a:p>
            <a:pPr marL="342900" indent="-342900">
              <a:buFont typeface="Arial" panose="020B0604020202020204" pitchFamily="34" charset="0"/>
              <a:buChar char="•"/>
            </a:pPr>
            <a:r>
              <a:rPr lang="en-GB" dirty="0"/>
              <a:t>Regular code check in schedule</a:t>
            </a:r>
          </a:p>
          <a:p>
            <a:pPr marL="342900" indent="-342900">
              <a:buFont typeface="Arial" panose="020B0604020202020204" pitchFamily="34" charset="0"/>
              <a:buChar char="•"/>
            </a:pPr>
            <a:r>
              <a:rPr lang="en-GB" dirty="0"/>
              <a:t>Automate testing for the code changes</a:t>
            </a:r>
          </a:p>
          <a:p>
            <a:pPr marL="342900" indent="-342900">
              <a:buFont typeface="Arial" panose="020B0604020202020204" pitchFamily="34" charset="0"/>
              <a:buChar char="•"/>
            </a:pPr>
            <a:r>
              <a:rPr lang="en-GB" dirty="0"/>
              <a:t>Automate the build</a:t>
            </a:r>
          </a:p>
          <a:p>
            <a:pPr marL="342900" indent="-342900">
              <a:buFont typeface="Arial" panose="020B0604020202020204" pitchFamily="34" charset="0"/>
              <a:buChar char="•"/>
            </a:pPr>
            <a:r>
              <a:rPr lang="en-GB" dirty="0"/>
              <a:t>Deploy build in preproduction</a:t>
            </a:r>
          </a:p>
        </p:txBody>
      </p:sp>
      <p:pic>
        <p:nvPicPr>
          <p:cNvPr id="4" name="Picture 3">
            <a:extLst>
              <a:ext uri="{FF2B5EF4-FFF2-40B4-BE49-F238E27FC236}">
                <a16:creationId xmlns:a16="http://schemas.microsoft.com/office/drawing/2014/main" id="{51A844E6-C535-9142-8536-875D146CDA06}"/>
              </a:ext>
            </a:extLst>
          </p:cNvPr>
          <p:cNvPicPr>
            <a:picLocks noChangeAspect="1"/>
          </p:cNvPicPr>
          <p:nvPr/>
        </p:nvPicPr>
        <p:blipFill>
          <a:blip r:embed="rId3"/>
          <a:stretch>
            <a:fillRect/>
          </a:stretch>
        </p:blipFill>
        <p:spPr>
          <a:xfrm>
            <a:off x="8100228" y="3429000"/>
            <a:ext cx="2260600" cy="2628900"/>
          </a:xfrm>
          <a:prstGeom prst="rect">
            <a:avLst/>
          </a:prstGeom>
        </p:spPr>
      </p:pic>
      <p:pic>
        <p:nvPicPr>
          <p:cNvPr id="5" name="Picture 4">
            <a:extLst>
              <a:ext uri="{FF2B5EF4-FFF2-40B4-BE49-F238E27FC236}">
                <a16:creationId xmlns:a16="http://schemas.microsoft.com/office/drawing/2014/main" id="{DDAB6839-5FCF-4742-9433-C6FC0754E28B}"/>
              </a:ext>
            </a:extLst>
          </p:cNvPr>
          <p:cNvPicPr>
            <a:picLocks noChangeAspect="1"/>
          </p:cNvPicPr>
          <p:nvPr/>
        </p:nvPicPr>
        <p:blipFill>
          <a:blip r:embed="rId4"/>
          <a:stretch>
            <a:fillRect/>
          </a:stretch>
        </p:blipFill>
        <p:spPr>
          <a:xfrm>
            <a:off x="8002605" y="2609196"/>
            <a:ext cx="2408002" cy="2408002"/>
          </a:xfrm>
          <a:prstGeom prst="rect">
            <a:avLst/>
          </a:prstGeom>
        </p:spPr>
      </p:pic>
      <p:sp>
        <p:nvSpPr>
          <p:cNvPr id="6" name="Double Brace 5">
            <a:extLst>
              <a:ext uri="{FF2B5EF4-FFF2-40B4-BE49-F238E27FC236}">
                <a16:creationId xmlns:a16="http://schemas.microsoft.com/office/drawing/2014/main" id="{1C1E8A7E-2147-E44E-B956-F63161AF2F7B}"/>
              </a:ext>
            </a:extLst>
          </p:cNvPr>
          <p:cNvSpPr/>
          <p:nvPr/>
        </p:nvSpPr>
        <p:spPr>
          <a:xfrm>
            <a:off x="7334272" y="342900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406359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p:txBody>
          <a:bodyPr/>
          <a:lstStyle/>
          <a:p>
            <a:r>
              <a:rPr lang="en-GB" dirty="0"/>
              <a:t>Continuous Integration (tools)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7481"/>
            <a:ext cx="5212080" cy="3539430"/>
          </a:xfrm>
        </p:spPr>
        <p:txBody>
          <a:bodyPr/>
          <a:lstStyle/>
          <a:p>
            <a:r>
              <a:rPr lang="en-GB" b="1" dirty="0"/>
              <a:t>Jenkins</a:t>
            </a:r>
          </a:p>
          <a:p>
            <a:r>
              <a:rPr lang="en-GB" b="1" dirty="0"/>
              <a:t>TeamCity</a:t>
            </a:r>
          </a:p>
          <a:p>
            <a:r>
              <a:rPr lang="en-GB" b="1" dirty="0"/>
              <a:t>Travis</a:t>
            </a:r>
          </a:p>
          <a:p>
            <a:r>
              <a:rPr lang="en-GB" b="1" dirty="0"/>
              <a:t>Go CD</a:t>
            </a:r>
          </a:p>
          <a:p>
            <a:r>
              <a:rPr lang="en-GB" b="1" dirty="0"/>
              <a:t>Buddy</a:t>
            </a:r>
          </a:p>
          <a:p>
            <a:r>
              <a:rPr lang="en-GB" b="1" dirty="0"/>
              <a:t>Bitbucket</a:t>
            </a:r>
          </a:p>
        </p:txBody>
      </p:sp>
      <p:sp>
        <p:nvSpPr>
          <p:cNvPr id="4" name="Marcador de texto 3">
            <a:extLst>
              <a:ext uri="{FF2B5EF4-FFF2-40B4-BE49-F238E27FC236}">
                <a16:creationId xmlns:a16="http://schemas.microsoft.com/office/drawing/2014/main" id="{ACA6A123-D9AD-4D92-A369-7F83E1AF2428}"/>
              </a:ext>
            </a:extLst>
          </p:cNvPr>
          <p:cNvSpPr>
            <a:spLocks noGrp="1"/>
          </p:cNvSpPr>
          <p:nvPr>
            <p:ph type="body" sz="quarter" idx="11"/>
          </p:nvPr>
        </p:nvSpPr>
        <p:spPr>
          <a:xfrm>
            <a:off x="6389914" y="1437481"/>
            <a:ext cx="5212080" cy="4524315"/>
          </a:xfrm>
        </p:spPr>
        <p:txBody>
          <a:bodyPr/>
          <a:lstStyle/>
          <a:p>
            <a:r>
              <a:rPr lang="en-GB" b="1" dirty="0"/>
              <a:t>Chef</a:t>
            </a:r>
          </a:p>
          <a:p>
            <a:r>
              <a:rPr lang="en-GB" b="1" dirty="0"/>
              <a:t>Microsoft Teamcenter</a:t>
            </a:r>
          </a:p>
          <a:p>
            <a:r>
              <a:rPr lang="en-GB" b="1" dirty="0" err="1"/>
              <a:t>CruiseControl</a:t>
            </a:r>
            <a:endParaRPr lang="en-GB" b="1" dirty="0"/>
          </a:p>
          <a:p>
            <a:r>
              <a:rPr lang="en-GB" b="1" dirty="0"/>
              <a:t>Bamboo</a:t>
            </a:r>
          </a:p>
          <a:p>
            <a:r>
              <a:rPr lang="en-GB" b="1" dirty="0"/>
              <a:t>GitLab CI</a:t>
            </a:r>
          </a:p>
          <a:p>
            <a:r>
              <a:rPr lang="en-GB" b="1" dirty="0" err="1"/>
              <a:t>CircleCI</a:t>
            </a:r>
            <a:endParaRPr lang="en-GB" b="1" dirty="0"/>
          </a:p>
          <a:p>
            <a:r>
              <a:rPr lang="en-GB" b="1" dirty="0" err="1"/>
              <a:t>Codeship</a:t>
            </a:r>
            <a:endParaRPr lang="en-GB" b="1" dirty="0"/>
          </a:p>
          <a:p>
            <a:endParaRPr lang="en-GB" dirty="0"/>
          </a:p>
        </p:txBody>
      </p:sp>
    </p:spTree>
    <p:extLst>
      <p:ext uri="{BB962C8B-B14F-4D97-AF65-F5344CB8AC3E}">
        <p14:creationId xmlns:p14="http://schemas.microsoft.com/office/powerpoint/2010/main" val="17954620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0A76-E192-4086-932F-98DFD1164B0E}"/>
              </a:ext>
            </a:extLst>
          </p:cNvPr>
          <p:cNvSpPr>
            <a:spLocks noGrp="1"/>
          </p:cNvSpPr>
          <p:nvPr>
            <p:ph type="title"/>
          </p:nvPr>
        </p:nvSpPr>
        <p:spPr/>
        <p:txBody>
          <a:bodyPr/>
          <a:lstStyle/>
          <a:p>
            <a:r>
              <a:rPr lang="en-GB" dirty="0"/>
              <a:t>Roles</a:t>
            </a:r>
          </a:p>
        </p:txBody>
      </p:sp>
      <p:pic>
        <p:nvPicPr>
          <p:cNvPr id="5" name="Imagen 4">
            <a:extLst>
              <a:ext uri="{FF2B5EF4-FFF2-40B4-BE49-F238E27FC236}">
                <a16:creationId xmlns:a16="http://schemas.microsoft.com/office/drawing/2014/main" id="{AA4DA12D-C59A-402A-8F82-75FD6646B833}"/>
              </a:ext>
            </a:extLst>
          </p:cNvPr>
          <p:cNvPicPr>
            <a:picLocks noChangeAspect="1"/>
          </p:cNvPicPr>
          <p:nvPr/>
        </p:nvPicPr>
        <p:blipFill>
          <a:blip r:embed="rId3"/>
          <a:stretch>
            <a:fillRect/>
          </a:stretch>
        </p:blipFill>
        <p:spPr>
          <a:xfrm>
            <a:off x="531763" y="1726802"/>
            <a:ext cx="11128473" cy="3594497"/>
          </a:xfrm>
          <a:prstGeom prst="rect">
            <a:avLst/>
          </a:prstGeom>
        </p:spPr>
      </p:pic>
    </p:spTree>
    <p:extLst>
      <p:ext uri="{BB962C8B-B14F-4D97-AF65-F5344CB8AC3E}">
        <p14:creationId xmlns:p14="http://schemas.microsoft.com/office/powerpoint/2010/main" val="24303296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sp>
        <p:nvSpPr>
          <p:cNvPr id="4" name="Marcador de texto 3">
            <a:extLst>
              <a:ext uri="{FF2B5EF4-FFF2-40B4-BE49-F238E27FC236}">
                <a16:creationId xmlns:a16="http://schemas.microsoft.com/office/drawing/2014/main" id="{68A0AB7A-B78A-4A46-884D-329311570896}"/>
              </a:ext>
            </a:extLst>
          </p:cNvPr>
          <p:cNvSpPr>
            <a:spLocks noGrp="1"/>
          </p:cNvSpPr>
          <p:nvPr>
            <p:ph type="body" sz="quarter" idx="10"/>
          </p:nvPr>
        </p:nvSpPr>
        <p:spPr>
          <a:xfrm>
            <a:off x="586390" y="1434370"/>
            <a:ext cx="11018520" cy="2585323"/>
          </a:xfrm>
        </p:spPr>
        <p:txBody>
          <a:bodyPr/>
          <a:lstStyle/>
          <a:p>
            <a:r>
              <a:rPr lang="en-GB" dirty="0"/>
              <a:t>Continuous delivery is the next step of continuous integration in the software development cycle; it enables rapid and reliable development of software and delivery of product with the least amount of manual effort or overhead. In continuous integration, as we have seen, code is developed incorporating reviews, followed by automated building and testing.</a:t>
            </a:r>
          </a:p>
        </p:txBody>
      </p:sp>
      <p:pic>
        <p:nvPicPr>
          <p:cNvPr id="5" name="Picture 4">
            <a:extLst>
              <a:ext uri="{FF2B5EF4-FFF2-40B4-BE49-F238E27FC236}">
                <a16:creationId xmlns:a16="http://schemas.microsoft.com/office/drawing/2014/main" id="{BE1048FE-3377-6344-AD11-F7B5E3E3C80F}"/>
              </a:ext>
            </a:extLst>
          </p:cNvPr>
          <p:cNvPicPr>
            <a:picLocks noChangeAspect="1"/>
          </p:cNvPicPr>
          <p:nvPr/>
        </p:nvPicPr>
        <p:blipFill>
          <a:blip r:embed="rId3"/>
          <a:stretch>
            <a:fillRect/>
          </a:stretch>
        </p:blipFill>
        <p:spPr>
          <a:xfrm>
            <a:off x="3453567" y="3772630"/>
            <a:ext cx="6604000" cy="3302000"/>
          </a:xfrm>
          <a:prstGeom prst="rect">
            <a:avLst/>
          </a:prstGeom>
        </p:spPr>
      </p:pic>
    </p:spTree>
    <p:extLst>
      <p:ext uri="{BB962C8B-B14F-4D97-AF65-F5344CB8AC3E}">
        <p14:creationId xmlns:p14="http://schemas.microsoft.com/office/powerpoint/2010/main" val="35037701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pic>
        <p:nvPicPr>
          <p:cNvPr id="2" name="Picture 1">
            <a:extLst>
              <a:ext uri="{FF2B5EF4-FFF2-40B4-BE49-F238E27FC236}">
                <a16:creationId xmlns:a16="http://schemas.microsoft.com/office/drawing/2014/main" id="{0335716B-587C-654B-B558-FFB3378B7570}"/>
              </a:ext>
            </a:extLst>
          </p:cNvPr>
          <p:cNvPicPr>
            <a:picLocks noChangeAspect="1"/>
          </p:cNvPicPr>
          <p:nvPr/>
        </p:nvPicPr>
        <p:blipFill>
          <a:blip r:embed="rId3"/>
          <a:stretch>
            <a:fillRect/>
          </a:stretch>
        </p:blipFill>
        <p:spPr>
          <a:xfrm>
            <a:off x="938238" y="1434370"/>
            <a:ext cx="4559300" cy="4178300"/>
          </a:xfrm>
          <a:prstGeom prst="rect">
            <a:avLst/>
          </a:prstGeom>
        </p:spPr>
      </p:pic>
      <p:sp>
        <p:nvSpPr>
          <p:cNvPr id="8" name="Rectangle 7">
            <a:extLst>
              <a:ext uri="{FF2B5EF4-FFF2-40B4-BE49-F238E27FC236}">
                <a16:creationId xmlns:a16="http://schemas.microsoft.com/office/drawing/2014/main" id="{DD5E9225-8832-D047-A9E2-092FC561CB68}"/>
              </a:ext>
            </a:extLst>
          </p:cNvPr>
          <p:cNvSpPr/>
          <p:nvPr/>
        </p:nvSpPr>
        <p:spPr>
          <a:xfrm>
            <a:off x="6096000" y="1011198"/>
            <a:ext cx="6096000" cy="5062924"/>
          </a:xfrm>
          <a:prstGeom prst="rect">
            <a:avLst/>
          </a:prstGeom>
        </p:spPr>
        <p:txBody>
          <a:bodyPr>
            <a:spAutoFit/>
          </a:bodyPr>
          <a:lstStyle/>
          <a:p>
            <a:pPr marL="285750" indent="-285750">
              <a:buFont typeface="Arial" panose="020B0604020202020204" pitchFamily="34" charset="0"/>
              <a:buChar char="•"/>
            </a:pPr>
            <a:r>
              <a:rPr lang="en-US" sz="2300" dirty="0"/>
              <a:t>Encourages Infrastructure as Code and configuration as code.</a:t>
            </a:r>
          </a:p>
          <a:p>
            <a:pPr marL="285750" indent="-285750">
              <a:buFont typeface="Arial" panose="020B0604020202020204" pitchFamily="34" charset="0"/>
              <a:buChar char="•"/>
            </a:pPr>
            <a:r>
              <a:rPr lang="en-US" sz="2300" dirty="0"/>
              <a:t>Enables automated testing throughout the pipeline.</a:t>
            </a:r>
          </a:p>
          <a:p>
            <a:pPr marL="285750" indent="-285750">
              <a:buFont typeface="Arial" panose="020B0604020202020204" pitchFamily="34" charset="0"/>
              <a:buChar char="•"/>
            </a:pPr>
            <a:r>
              <a:rPr lang="en-US" sz="2300" dirty="0"/>
              <a:t>Provides visibility and fast feedback cycles.</a:t>
            </a:r>
          </a:p>
          <a:p>
            <a:pPr marL="285750" indent="-285750">
              <a:buFont typeface="Arial" panose="020B0604020202020204" pitchFamily="34" charset="0"/>
              <a:buChar char="•"/>
            </a:pPr>
            <a:r>
              <a:rPr lang="en-US" sz="2300" dirty="0"/>
              <a:t>Makes going to production a low-stress activity.</a:t>
            </a:r>
          </a:p>
          <a:p>
            <a:pPr marL="342900" indent="-342900">
              <a:buFont typeface="Arial" panose="020B0604020202020204" pitchFamily="34" charset="0"/>
              <a:buChar char="•"/>
            </a:pPr>
            <a:r>
              <a:rPr lang="en-GB" sz="2300" dirty="0"/>
              <a:t>Developed code is continuously delivered</a:t>
            </a:r>
          </a:p>
          <a:p>
            <a:pPr marL="342900" indent="-342900">
              <a:buFont typeface="Arial" panose="020B0604020202020204" pitchFamily="34" charset="0"/>
              <a:buChar char="•"/>
            </a:pPr>
            <a:r>
              <a:rPr lang="en-GB" sz="2300" dirty="0"/>
              <a:t>Code is constantly and regularly reviewed</a:t>
            </a:r>
          </a:p>
          <a:p>
            <a:pPr marL="342900" indent="-342900">
              <a:buFont typeface="Arial" panose="020B0604020202020204" pitchFamily="34" charset="0"/>
              <a:buChar char="•"/>
            </a:pPr>
            <a:r>
              <a:rPr lang="en-GB" sz="2300" dirty="0"/>
              <a:t>High-quality software is deployed rapidly, reliably, and repeatedly</a:t>
            </a:r>
          </a:p>
          <a:p>
            <a:pPr marL="342900" indent="-342900">
              <a:buFont typeface="Arial" panose="020B0604020202020204" pitchFamily="34" charset="0"/>
              <a:buChar char="•"/>
            </a:pPr>
            <a:r>
              <a:rPr lang="en-GB" sz="2300" dirty="0"/>
              <a:t>Maximum automation and minimal manual overhead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333790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US" b="1" dirty="0"/>
              <a:t>Conceptualizing a Release Pipeline</a:t>
            </a:r>
            <a:endParaRPr lang="en-GB" dirty="0"/>
          </a:p>
        </p:txBody>
      </p:sp>
      <p:pic>
        <p:nvPicPr>
          <p:cNvPr id="4" name="Picture 3">
            <a:extLst>
              <a:ext uri="{FF2B5EF4-FFF2-40B4-BE49-F238E27FC236}">
                <a16:creationId xmlns:a16="http://schemas.microsoft.com/office/drawing/2014/main" id="{6EDF4E4C-8337-C44F-AF22-CC8F62B95983}"/>
              </a:ext>
            </a:extLst>
          </p:cNvPr>
          <p:cNvPicPr>
            <a:picLocks noChangeAspect="1"/>
          </p:cNvPicPr>
          <p:nvPr/>
        </p:nvPicPr>
        <p:blipFill>
          <a:blip r:embed="rId3"/>
          <a:stretch>
            <a:fillRect/>
          </a:stretch>
        </p:blipFill>
        <p:spPr>
          <a:xfrm>
            <a:off x="2362121" y="1154241"/>
            <a:ext cx="6487245" cy="5246559"/>
          </a:xfrm>
          <a:prstGeom prst="rect">
            <a:avLst/>
          </a:prstGeom>
        </p:spPr>
      </p:pic>
    </p:spTree>
    <p:extLst>
      <p:ext uri="{BB962C8B-B14F-4D97-AF65-F5344CB8AC3E}">
        <p14:creationId xmlns:p14="http://schemas.microsoft.com/office/powerpoint/2010/main" val="2792554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7090" y="1794133"/>
            <a:ext cx="5508910" cy="3002719"/>
          </a:xfrm>
        </p:spPr>
        <p:txBody>
          <a:bodyPr/>
          <a:lstStyle/>
          <a:p>
            <a:r>
              <a:rPr lang="en-GB" dirty="0"/>
              <a:t>Continuous deployment is the fully matured and complete process cycle of code change, passing through every phase of the software life cycle to be deployed to production environments.</a:t>
            </a:r>
          </a:p>
        </p:txBody>
      </p:sp>
      <p:pic>
        <p:nvPicPr>
          <p:cNvPr id="4" name="Picture 3">
            <a:extLst>
              <a:ext uri="{FF2B5EF4-FFF2-40B4-BE49-F238E27FC236}">
                <a16:creationId xmlns:a16="http://schemas.microsoft.com/office/drawing/2014/main" id="{7BEB0455-D4ED-C041-B2AC-1DF380CC74A3}"/>
              </a:ext>
            </a:extLst>
          </p:cNvPr>
          <p:cNvPicPr>
            <a:picLocks noChangeAspect="1"/>
          </p:cNvPicPr>
          <p:nvPr/>
        </p:nvPicPr>
        <p:blipFill>
          <a:blip r:embed="rId3"/>
          <a:stretch>
            <a:fillRect/>
          </a:stretch>
        </p:blipFill>
        <p:spPr>
          <a:xfrm>
            <a:off x="7369018" y="1339850"/>
            <a:ext cx="4559300" cy="4178300"/>
          </a:xfrm>
          <a:prstGeom prst="rect">
            <a:avLst/>
          </a:prstGeom>
        </p:spPr>
      </p:pic>
    </p:spTree>
    <p:extLst>
      <p:ext uri="{BB962C8B-B14F-4D97-AF65-F5344CB8AC3E}">
        <p14:creationId xmlns:p14="http://schemas.microsoft.com/office/powerpoint/2010/main" val="1550199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 (benefits)</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4199" y="1435497"/>
            <a:ext cx="11178263" cy="1995098"/>
          </a:xfrm>
        </p:spPr>
        <p:txBody>
          <a:bodyPr/>
          <a:lstStyle/>
          <a:p>
            <a:pPr marL="342900" indent="-342900">
              <a:buFont typeface="Arial" panose="020B0604020202020204" pitchFamily="34" charset="0"/>
              <a:buChar char="•"/>
            </a:pPr>
            <a:r>
              <a:rPr lang="en-GB" dirty="0"/>
              <a:t>Frequent product releases deliver software as fast as possible</a:t>
            </a:r>
          </a:p>
          <a:p>
            <a:pPr marL="342900" indent="-342900">
              <a:buFont typeface="Arial" panose="020B0604020202020204" pitchFamily="34" charset="0"/>
              <a:buChar char="•"/>
            </a:pPr>
            <a:r>
              <a:rPr lang="en-GB" dirty="0"/>
              <a:t>Automated and accelerated product releases with the code change</a:t>
            </a:r>
          </a:p>
          <a:p>
            <a:pPr marL="342900" indent="-342900">
              <a:buFont typeface="Arial" panose="020B0604020202020204" pitchFamily="34" charset="0"/>
              <a:buChar char="•"/>
            </a:pPr>
            <a:r>
              <a:rPr lang="en-GB" dirty="0"/>
              <a:t>Code changes qualify for production both from a technical and quality view point</a:t>
            </a:r>
          </a:p>
          <a:p>
            <a:pPr marL="342900" indent="-342900">
              <a:buFont typeface="Arial" panose="020B0604020202020204" pitchFamily="34" charset="0"/>
              <a:buChar char="•"/>
            </a:pPr>
            <a:r>
              <a:rPr lang="en-GB" dirty="0"/>
              <a:t>The most current version of the product is ready in shippable format</a:t>
            </a:r>
          </a:p>
        </p:txBody>
      </p:sp>
    </p:spTree>
    <p:extLst>
      <p:ext uri="{BB962C8B-B14F-4D97-AF65-F5344CB8AC3E}">
        <p14:creationId xmlns:p14="http://schemas.microsoft.com/office/powerpoint/2010/main" val="3922165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DE516-7E9D-4D99-8992-B1718AA36F04}"/>
              </a:ext>
            </a:extLst>
          </p:cNvPr>
          <p:cNvSpPr>
            <a:spLocks noGrp="1"/>
          </p:cNvSpPr>
          <p:nvPr>
            <p:ph type="title"/>
          </p:nvPr>
        </p:nvSpPr>
        <p:spPr/>
        <p:txBody>
          <a:bodyPr/>
          <a:lstStyle/>
          <a:p>
            <a:r>
              <a:rPr lang="en-GB" dirty="0"/>
              <a:t>Continuous Deployment (benefits)</a:t>
            </a:r>
          </a:p>
        </p:txBody>
      </p:sp>
      <p:sp>
        <p:nvSpPr>
          <p:cNvPr id="3" name="Marcador de texto 2">
            <a:extLst>
              <a:ext uri="{FF2B5EF4-FFF2-40B4-BE49-F238E27FC236}">
                <a16:creationId xmlns:a16="http://schemas.microsoft.com/office/drawing/2014/main" id="{50FECC34-ECA4-4954-8082-794A91FF8313}"/>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Deployment modelling reduces errors, resulting in better product quality</a:t>
            </a:r>
          </a:p>
          <a:p>
            <a:pPr marL="342900" indent="-342900">
              <a:buFont typeface="Arial" panose="020B0604020202020204" pitchFamily="34" charset="0"/>
              <a:buChar char="•"/>
            </a:pPr>
            <a:r>
              <a:rPr lang="en-GB" dirty="0"/>
              <a:t>Consolidated access to all tools, process and resource data leads to quicker troubleshooting and time to market</a:t>
            </a:r>
          </a:p>
          <a:p>
            <a:pPr marL="342900" indent="-342900">
              <a:buFont typeface="Arial" panose="020B0604020202020204" pitchFamily="34" charset="0"/>
              <a:buChar char="•"/>
            </a:pPr>
            <a:r>
              <a:rPr lang="en-GB" dirty="0"/>
              <a:t>Effective collaboration between dev, QA, and operation teams leads to higher output and better customer satisfaction</a:t>
            </a:r>
          </a:p>
          <a:p>
            <a:pPr marL="342900" indent="-342900">
              <a:buFont typeface="Arial" panose="020B0604020202020204" pitchFamily="34" charset="0"/>
              <a:buChar char="•"/>
            </a:pPr>
            <a:r>
              <a:rPr lang="en-GB" dirty="0"/>
              <a:t>Facilitates lower audit efforts owing to a centralized view of all phase activities</a:t>
            </a:r>
          </a:p>
          <a:p>
            <a:pPr marL="0" indent="0">
              <a:buNone/>
            </a:pPr>
            <a:endParaRPr lang="en-GB" dirty="0"/>
          </a:p>
        </p:txBody>
      </p:sp>
    </p:spTree>
    <p:extLst>
      <p:ext uri="{BB962C8B-B14F-4D97-AF65-F5344CB8AC3E}">
        <p14:creationId xmlns:p14="http://schemas.microsoft.com/office/powerpoint/2010/main" val="22343881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0762E-40BD-46CE-A334-365A4E525DE2}"/>
              </a:ext>
            </a:extLst>
          </p:cNvPr>
          <p:cNvSpPr>
            <a:spLocks noGrp="1"/>
          </p:cNvSpPr>
          <p:nvPr>
            <p:ph type="title"/>
          </p:nvPr>
        </p:nvSpPr>
        <p:spPr/>
        <p:txBody>
          <a:bodyPr/>
          <a:lstStyle/>
          <a:p>
            <a:r>
              <a:rPr lang="en-GB" dirty="0"/>
              <a:t>Container CI/CD Using Jenkins and AKS</a:t>
            </a:r>
          </a:p>
        </p:txBody>
      </p:sp>
      <p:pic>
        <p:nvPicPr>
          <p:cNvPr id="6" name="Picture 5">
            <a:extLst>
              <a:ext uri="{FF2B5EF4-FFF2-40B4-BE49-F238E27FC236}">
                <a16:creationId xmlns:a16="http://schemas.microsoft.com/office/drawing/2014/main" id="{F689F713-DFF9-49E9-8444-8765907AA8C5}"/>
              </a:ext>
            </a:extLst>
          </p:cNvPr>
          <p:cNvPicPr>
            <a:picLocks noChangeAspect="1"/>
          </p:cNvPicPr>
          <p:nvPr/>
        </p:nvPicPr>
        <p:blipFill>
          <a:blip r:embed="rId3"/>
          <a:stretch>
            <a:fillRect/>
          </a:stretch>
        </p:blipFill>
        <p:spPr>
          <a:xfrm>
            <a:off x="2049260" y="1066189"/>
            <a:ext cx="8093479" cy="5171383"/>
          </a:xfrm>
          <a:prstGeom prst="rect">
            <a:avLst/>
          </a:prstGeom>
        </p:spPr>
      </p:pic>
    </p:spTree>
    <p:extLst>
      <p:ext uri="{BB962C8B-B14F-4D97-AF65-F5344CB8AC3E}">
        <p14:creationId xmlns:p14="http://schemas.microsoft.com/office/powerpoint/2010/main" val="2116469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04DD07-A919-466F-949D-0E3EBAC7FAC2}"/>
              </a:ext>
            </a:extLst>
          </p:cNvPr>
          <p:cNvSpPr>
            <a:spLocks noGrp="1"/>
          </p:cNvSpPr>
          <p:nvPr>
            <p:ph type="title"/>
          </p:nvPr>
        </p:nvSpPr>
        <p:spPr/>
        <p:txBody>
          <a:bodyPr/>
          <a:lstStyle/>
          <a:p>
            <a:r>
              <a:rPr lang="en-GB" dirty="0"/>
              <a:t>What is DevOps?</a:t>
            </a:r>
          </a:p>
        </p:txBody>
      </p:sp>
      <p:pic>
        <p:nvPicPr>
          <p:cNvPr id="7" name="Imagen 6">
            <a:extLst>
              <a:ext uri="{FF2B5EF4-FFF2-40B4-BE49-F238E27FC236}">
                <a16:creationId xmlns:a16="http://schemas.microsoft.com/office/drawing/2014/main" id="{BCA94EB0-006B-4ED9-AD1C-0853E38C9C93}"/>
              </a:ext>
            </a:extLst>
          </p:cNvPr>
          <p:cNvPicPr>
            <a:picLocks noChangeAspect="1"/>
          </p:cNvPicPr>
          <p:nvPr/>
        </p:nvPicPr>
        <p:blipFill>
          <a:blip r:embed="rId3"/>
          <a:stretch>
            <a:fillRect/>
          </a:stretch>
        </p:blipFill>
        <p:spPr>
          <a:xfrm>
            <a:off x="1198529" y="1011198"/>
            <a:ext cx="9794941" cy="5611452"/>
          </a:xfrm>
          <a:prstGeom prst="rect">
            <a:avLst/>
          </a:prstGeom>
        </p:spPr>
      </p:pic>
    </p:spTree>
    <p:extLst>
      <p:ext uri="{BB962C8B-B14F-4D97-AF65-F5344CB8AC3E}">
        <p14:creationId xmlns:p14="http://schemas.microsoft.com/office/powerpoint/2010/main" val="2990739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Infrastructure as Code (</a:t>
            </a:r>
            <a:r>
              <a:rPr lang="en-GB" dirty="0" err="1"/>
              <a:t>IaC</a:t>
            </a:r>
            <a:r>
              <a:rPr lang="en-GB" dirty="0"/>
              <a:t>)</a:t>
            </a:r>
          </a:p>
        </p:txBody>
      </p:sp>
    </p:spTree>
    <p:extLst>
      <p:ext uri="{BB962C8B-B14F-4D97-AF65-F5344CB8AC3E}">
        <p14:creationId xmlns:p14="http://schemas.microsoft.com/office/powerpoint/2010/main" val="28510461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The use of definition files and code to update system configuration is quick</a:t>
            </a:r>
          </a:p>
          <a:p>
            <a:pPr marL="342900" indent="-342900">
              <a:buFont typeface="Arial" panose="020B0604020202020204" pitchFamily="34" charset="0"/>
              <a:buChar char="•"/>
            </a:pPr>
            <a:r>
              <a:rPr lang="en-GB" dirty="0"/>
              <a:t>The version of all the code and changes is less error prone and has reproducible results</a:t>
            </a:r>
          </a:p>
          <a:p>
            <a:pPr marL="342900" indent="-342900">
              <a:buFont typeface="Arial" panose="020B0604020202020204" pitchFamily="34" charset="0"/>
              <a:buChar char="•"/>
            </a:pPr>
            <a:r>
              <a:rPr lang="en-GB" dirty="0"/>
              <a:t>Thorough testing of the deployment with </a:t>
            </a:r>
            <a:r>
              <a:rPr lang="en-GB" dirty="0" err="1"/>
              <a:t>IaC</a:t>
            </a:r>
            <a:r>
              <a:rPr lang="en-GB" dirty="0"/>
              <a:t> and test systems</a:t>
            </a:r>
          </a:p>
          <a:p>
            <a:pPr marL="342900" indent="-342900">
              <a:buFont typeface="Arial" panose="020B0604020202020204" pitchFamily="34" charset="0"/>
              <a:buChar char="•"/>
            </a:pPr>
            <a:r>
              <a:rPr lang="en-GB" dirty="0"/>
              <a:t>Smaller regular changes are easy to manage, bigger infrastructure updates are likely to contain errors that are difficult to detect</a:t>
            </a:r>
          </a:p>
          <a:p>
            <a:pPr marL="342900" indent="-342900">
              <a:buFont typeface="Arial" panose="020B0604020202020204" pitchFamily="34" charset="0"/>
              <a:buChar char="•"/>
            </a:pPr>
            <a:r>
              <a:rPr lang="en-GB" dirty="0"/>
              <a:t>Audit tracking and compliance are easy with definition files</a:t>
            </a:r>
          </a:p>
        </p:txBody>
      </p:sp>
    </p:spTree>
    <p:extLst>
      <p:ext uri="{BB962C8B-B14F-4D97-AF65-F5344CB8AC3E}">
        <p14:creationId xmlns:p14="http://schemas.microsoft.com/office/powerpoint/2010/main" val="2669253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GB" dirty="0"/>
              <a:t>Multiple servers update simultaneously</a:t>
            </a:r>
          </a:p>
          <a:p>
            <a:pPr marL="342900" indent="-342900">
              <a:buFont typeface="Arial" panose="020B0604020202020204" pitchFamily="34" charset="0"/>
              <a:buChar char="•"/>
            </a:pPr>
            <a:r>
              <a:rPr lang="en-GB" dirty="0"/>
              <a:t>System availability is high, with less down time</a:t>
            </a:r>
          </a:p>
          <a:p>
            <a:pPr marL="342900" indent="-342900">
              <a:buFont typeface="Arial" panose="020B0604020202020204" pitchFamily="34" charset="0"/>
              <a:buChar char="•"/>
            </a:pPr>
            <a:r>
              <a:rPr lang="en-GB" dirty="0"/>
              <a:t>Some tools for </a:t>
            </a:r>
            <a:r>
              <a:rPr lang="en-GB" dirty="0" err="1"/>
              <a:t>IaC</a:t>
            </a:r>
            <a:r>
              <a:rPr lang="en-GB" dirty="0"/>
              <a:t> are as follows:</a:t>
            </a:r>
          </a:p>
          <a:p>
            <a:pPr marL="342900" indent="-342900">
              <a:buFont typeface="Arial" panose="020B0604020202020204" pitchFamily="34" charset="0"/>
              <a:buChar char="•"/>
            </a:pPr>
            <a:r>
              <a:rPr lang="en-GB" dirty="0"/>
              <a:t>Ansible tower</a:t>
            </a:r>
          </a:p>
          <a:p>
            <a:pPr marL="342900" indent="-342900">
              <a:buFont typeface="Arial" panose="020B0604020202020204" pitchFamily="34" charset="0"/>
              <a:buChar char="•"/>
            </a:pPr>
            <a:r>
              <a:rPr lang="en-GB" dirty="0" err="1"/>
              <a:t>CFEngine</a:t>
            </a:r>
            <a:endParaRPr lang="en-GB" dirty="0"/>
          </a:p>
          <a:p>
            <a:pPr marL="342900" indent="-342900">
              <a:buFont typeface="Arial" panose="020B0604020202020204" pitchFamily="34" charset="0"/>
              <a:buChar char="•"/>
            </a:pPr>
            <a:r>
              <a:rPr lang="en-GB" dirty="0"/>
              <a:t>Chef</a:t>
            </a:r>
          </a:p>
          <a:p>
            <a:pPr marL="342900" indent="-342900">
              <a:buFont typeface="Arial" panose="020B0604020202020204" pitchFamily="34" charset="0"/>
              <a:buChar char="•"/>
            </a:pPr>
            <a:r>
              <a:rPr lang="en-GB" dirty="0"/>
              <a:t>Puppet</a:t>
            </a:r>
          </a:p>
          <a:p>
            <a:pPr marL="342900" indent="-342900">
              <a:buFont typeface="Arial" panose="020B0604020202020204" pitchFamily="34" charset="0"/>
              <a:buChar char="•"/>
            </a:pPr>
            <a:r>
              <a:rPr lang="en-GB" dirty="0" err="1"/>
              <a:t>SaltStack</a:t>
            </a:r>
            <a:endParaRPr lang="en-GB" dirty="0"/>
          </a:p>
        </p:txBody>
      </p:sp>
    </p:spTree>
    <p:extLst>
      <p:ext uri="{BB962C8B-B14F-4D97-AF65-F5344CB8AC3E}">
        <p14:creationId xmlns:p14="http://schemas.microsoft.com/office/powerpoint/2010/main" val="25075963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Microservices</a:t>
            </a:r>
          </a:p>
        </p:txBody>
      </p:sp>
    </p:spTree>
    <p:extLst>
      <p:ext uri="{BB962C8B-B14F-4D97-AF65-F5344CB8AC3E}">
        <p14:creationId xmlns:p14="http://schemas.microsoft.com/office/powerpoint/2010/main" val="23776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22B983-5EAD-4043-9397-FAFFE68F3B05}"/>
              </a:ext>
            </a:extLst>
          </p:cNvPr>
          <p:cNvSpPr>
            <a:spLocks noGrp="1"/>
          </p:cNvSpPr>
          <p:nvPr>
            <p:ph type="title"/>
          </p:nvPr>
        </p:nvSpPr>
        <p:spPr/>
        <p:txBody>
          <a:bodyPr/>
          <a:lstStyle/>
          <a:p>
            <a:r>
              <a:rPr lang="en-GB" dirty="0"/>
              <a:t>What are Microservices?</a:t>
            </a:r>
            <a:br>
              <a:rPr lang="en-GB" dirty="0"/>
            </a:br>
            <a:endParaRPr lang="en-GB" dirty="0"/>
          </a:p>
        </p:txBody>
      </p:sp>
      <p:sp>
        <p:nvSpPr>
          <p:cNvPr id="4" name="Marcador de texto 3">
            <a:extLst>
              <a:ext uri="{FF2B5EF4-FFF2-40B4-BE49-F238E27FC236}">
                <a16:creationId xmlns:a16="http://schemas.microsoft.com/office/drawing/2014/main" id="{4F7D75E8-D0B5-4618-8B94-59892EFE9833}"/>
              </a:ext>
            </a:extLst>
          </p:cNvPr>
          <p:cNvSpPr>
            <a:spLocks noGrp="1"/>
          </p:cNvSpPr>
          <p:nvPr>
            <p:ph type="body" sz="quarter" idx="10"/>
          </p:nvPr>
        </p:nvSpPr>
        <p:spPr/>
        <p:txBody>
          <a:bodyPr/>
          <a:lstStyle/>
          <a:p>
            <a:r>
              <a:rPr lang="en-GB" dirty="0"/>
              <a:t>Microservices describes the architectural pattern of composing a distributed application from separately deployable services that perform specific business functions and communicate over web interfaces.</a:t>
            </a:r>
          </a:p>
          <a:p>
            <a:r>
              <a:rPr lang="en-GB" dirty="0"/>
              <a:t>DevOps teams encapsulate individual pieces of functionality in microservices and build larger systems by composing the microservices like building blocks</a:t>
            </a:r>
          </a:p>
        </p:txBody>
      </p:sp>
      <p:pic>
        <p:nvPicPr>
          <p:cNvPr id="6" name="Imagen 5">
            <a:extLst>
              <a:ext uri="{FF2B5EF4-FFF2-40B4-BE49-F238E27FC236}">
                <a16:creationId xmlns:a16="http://schemas.microsoft.com/office/drawing/2014/main" id="{F5BF4D29-542C-43F1-9144-B4C438261621}"/>
              </a:ext>
            </a:extLst>
          </p:cNvPr>
          <p:cNvPicPr>
            <a:picLocks noChangeAspect="1"/>
          </p:cNvPicPr>
          <p:nvPr/>
        </p:nvPicPr>
        <p:blipFill>
          <a:blip r:embed="rId3"/>
          <a:stretch>
            <a:fillRect/>
          </a:stretch>
        </p:blipFill>
        <p:spPr>
          <a:xfrm>
            <a:off x="6476202" y="3994680"/>
            <a:ext cx="5715798" cy="2857899"/>
          </a:xfrm>
          <a:prstGeom prst="rect">
            <a:avLst/>
          </a:prstGeom>
        </p:spPr>
      </p:pic>
    </p:spTree>
    <p:extLst>
      <p:ext uri="{BB962C8B-B14F-4D97-AF65-F5344CB8AC3E}">
        <p14:creationId xmlns:p14="http://schemas.microsoft.com/office/powerpoint/2010/main" val="3154685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6DF0F-B587-4B9F-B7E4-EC64564B8E8D}"/>
              </a:ext>
            </a:extLst>
          </p:cNvPr>
          <p:cNvSpPr>
            <a:spLocks noGrp="1"/>
          </p:cNvSpPr>
          <p:nvPr>
            <p:ph type="title"/>
          </p:nvPr>
        </p:nvSpPr>
        <p:spPr/>
        <p:txBody>
          <a:bodyPr/>
          <a:lstStyle/>
          <a:p>
            <a:r>
              <a:rPr lang="en-GB" dirty="0"/>
              <a:t>What are Microservices?</a:t>
            </a:r>
          </a:p>
        </p:txBody>
      </p:sp>
      <p:sp>
        <p:nvSpPr>
          <p:cNvPr id="3" name="Marcador de texto 2">
            <a:extLst>
              <a:ext uri="{FF2B5EF4-FFF2-40B4-BE49-F238E27FC236}">
                <a16:creationId xmlns:a16="http://schemas.microsoft.com/office/drawing/2014/main" id="{47EE252B-B695-4CA6-BE31-851B01FBA108}"/>
              </a:ext>
            </a:extLst>
          </p:cNvPr>
          <p:cNvSpPr>
            <a:spLocks noGrp="1"/>
          </p:cNvSpPr>
          <p:nvPr>
            <p:ph type="body" sz="quarter" idx="10"/>
          </p:nvPr>
        </p:nvSpPr>
        <p:spPr>
          <a:xfrm>
            <a:off x="584200" y="1435497"/>
            <a:ext cx="11018520" cy="1633011"/>
          </a:xfrm>
        </p:spPr>
        <p:txBody>
          <a:bodyPr/>
          <a:lstStyle/>
          <a:p>
            <a:pPr marL="342900" indent="-342900">
              <a:buFont typeface="Arial" panose="020B0604020202020204" pitchFamily="34" charset="0"/>
              <a:buChar char="•"/>
            </a:pPr>
            <a:r>
              <a:rPr lang="en-GB" dirty="0"/>
              <a:t>Highly maintainable and testable</a:t>
            </a:r>
          </a:p>
          <a:p>
            <a:pPr marL="342900" indent="-342900">
              <a:buFont typeface="Arial" panose="020B0604020202020204" pitchFamily="34" charset="0"/>
              <a:buChar char="•"/>
            </a:pPr>
            <a:r>
              <a:rPr lang="en-GB" dirty="0"/>
              <a:t>Loosely coupled</a:t>
            </a:r>
          </a:p>
          <a:p>
            <a:pPr marL="342900" indent="-342900">
              <a:buFont typeface="Arial" panose="020B0604020202020204" pitchFamily="34" charset="0"/>
              <a:buChar char="•"/>
            </a:pPr>
            <a:r>
              <a:rPr lang="en-GB" dirty="0"/>
              <a:t>Independently deployable</a:t>
            </a:r>
          </a:p>
          <a:p>
            <a:pPr marL="342900" indent="-342900">
              <a:buFont typeface="Arial" panose="020B0604020202020204" pitchFamily="34" charset="0"/>
              <a:buChar char="•"/>
            </a:pPr>
            <a:r>
              <a:rPr lang="en-GB" dirty="0"/>
              <a:t>Organized around business capabilities.</a:t>
            </a:r>
          </a:p>
        </p:txBody>
      </p:sp>
    </p:spTree>
    <p:extLst>
      <p:ext uri="{BB962C8B-B14F-4D97-AF65-F5344CB8AC3E}">
        <p14:creationId xmlns:p14="http://schemas.microsoft.com/office/powerpoint/2010/main" val="21161404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Azure Dev</a:t>
            </a:r>
            <a:r>
              <a:rPr lang="en-GB" dirty="0">
                <a:solidFill>
                  <a:schemeClr val="tx2"/>
                </a:solidFill>
              </a:rPr>
              <a:t>Ops</a:t>
            </a:r>
            <a:r>
              <a:rPr lang="en-GB" dirty="0"/>
              <a:t> Service</a:t>
            </a:r>
          </a:p>
        </p:txBody>
      </p:sp>
      <p:pic>
        <p:nvPicPr>
          <p:cNvPr id="2050" name="Picture 2" descr="Resultado de imagen para azure devops service">
            <a:extLst>
              <a:ext uri="{FF2B5EF4-FFF2-40B4-BE49-F238E27FC236}">
                <a16:creationId xmlns:a16="http://schemas.microsoft.com/office/drawing/2014/main" id="{C8358B7D-5227-42D3-82C3-E0EE10D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241829"/>
            <a:ext cx="6540500" cy="56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8F90E-D7EF-4C84-AA61-650CE7F9EE11}"/>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Boards</a:t>
            </a:r>
          </a:p>
        </p:txBody>
      </p:sp>
      <p:pic>
        <p:nvPicPr>
          <p:cNvPr id="3074" name="Picture 2" descr="https://azurecomcdn.azureedge.net/cvt-8084cead9942523959fa38201d32bfac08973270ff50d7e53f42adb6c4234fd7/images/page/services/devops/boards/screenshot.jpg">
            <a:extLst>
              <a:ext uri="{FF2B5EF4-FFF2-40B4-BE49-F238E27FC236}">
                <a16:creationId xmlns:a16="http://schemas.microsoft.com/office/drawing/2014/main" id="{7421A86E-AFE9-48BD-AED1-CB38C37ED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26" y="1023565"/>
            <a:ext cx="8859147" cy="564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432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B723-BA8B-4395-BAC9-79401E6B73AD}"/>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Pipelines</a:t>
            </a:r>
          </a:p>
        </p:txBody>
      </p:sp>
      <p:sp>
        <p:nvSpPr>
          <p:cNvPr id="3" name="Footer Placeholder 2">
            <a:extLst>
              <a:ext uri="{FF2B5EF4-FFF2-40B4-BE49-F238E27FC236}">
                <a16:creationId xmlns:a16="http://schemas.microsoft.com/office/drawing/2014/main" id="{F76E470D-29B6-4393-B5B7-8D87DA529101}"/>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4098" name="Picture 2" descr="https://azurecomcdn.azureedge.net/cvt-8084cead9942523959fa38201d32bfac08973270ff50d7e53f42adb6c4234fd7/images/page/services/devops/pipelines/screenshot.jpg">
            <a:extLst>
              <a:ext uri="{FF2B5EF4-FFF2-40B4-BE49-F238E27FC236}">
                <a16:creationId xmlns:a16="http://schemas.microsoft.com/office/drawing/2014/main" id="{E23CFED5-3033-4505-8225-8FD75A89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024247"/>
            <a:ext cx="9150350" cy="583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072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C7D7-11AD-4048-B4BA-AAD3184CB0D2}"/>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Repos</a:t>
            </a:r>
          </a:p>
        </p:txBody>
      </p:sp>
      <p:sp>
        <p:nvSpPr>
          <p:cNvPr id="3" name="Footer Placeholder 2">
            <a:extLst>
              <a:ext uri="{FF2B5EF4-FFF2-40B4-BE49-F238E27FC236}">
                <a16:creationId xmlns:a16="http://schemas.microsoft.com/office/drawing/2014/main" id="{F85B4B6E-B877-4236-A2CE-916E8D9A74F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5122" name="Picture 2" descr="https://azurecomcdn.azureedge.net/cvt-8084cead9942523959fa38201d32bfac08973270ff50d7e53f42adb6c4234fd7/images/page/services/devops/repos/screenshot.jpg">
            <a:extLst>
              <a:ext uri="{FF2B5EF4-FFF2-40B4-BE49-F238E27FC236}">
                <a16:creationId xmlns:a16="http://schemas.microsoft.com/office/drawing/2014/main" id="{86072E9B-21F8-4B49-910B-6EA881B49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1023565"/>
            <a:ext cx="9001125" cy="57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5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Dev</a:t>
            </a:r>
            <a:r>
              <a:rPr lang="en-US" dirty="0">
                <a:solidFill>
                  <a:schemeClr val="tx2"/>
                </a:solidFill>
              </a:rPr>
              <a:t>Ops </a:t>
            </a:r>
            <a:r>
              <a:rPr lang="en-US" dirty="0">
                <a:solidFill>
                  <a:schemeClr val="tx1">
                    <a:lumMod val="50000"/>
                  </a:schemeClr>
                </a:solidFill>
              </a:rPr>
              <a:t>is needed?</a:t>
            </a:r>
          </a:p>
        </p:txBody>
      </p:sp>
      <p:sp>
        <p:nvSpPr>
          <p:cNvPr id="4" name="Text Placeholder 3">
            <a:extLst>
              <a:ext uri="{FF2B5EF4-FFF2-40B4-BE49-F238E27FC236}">
                <a16:creationId xmlns:a16="http://schemas.microsoft.com/office/drawing/2014/main" id="{1024B1F1-2523-4F63-A084-24F5519425D4}"/>
              </a:ext>
            </a:extLst>
          </p:cNvPr>
          <p:cNvSpPr>
            <a:spLocks noGrp="1"/>
          </p:cNvSpPr>
          <p:nvPr>
            <p:ph type="body" sz="quarter" idx="10"/>
          </p:nvPr>
        </p:nvSpPr>
        <p:spPr>
          <a:xfrm>
            <a:off x="584200" y="1435497"/>
            <a:ext cx="11018520" cy="3443443"/>
          </a:xfrm>
        </p:spPr>
        <p:txBody>
          <a:bodyPr/>
          <a:lstStyle/>
          <a:p>
            <a:pPr marL="342900" indent="-342900">
              <a:buFont typeface="Arial" panose="020B0604020202020204" pitchFamily="34" charset="0"/>
              <a:buChar char="•"/>
            </a:pPr>
            <a:r>
              <a:rPr lang="en-US" dirty="0"/>
              <a:t>Before DevOps, the development and operation team worked in complete isolation</a:t>
            </a:r>
          </a:p>
          <a:p>
            <a:pPr marL="342900" indent="-342900">
              <a:buFont typeface="Arial" panose="020B0604020202020204" pitchFamily="34" charset="0"/>
              <a:buChar char="•"/>
            </a:pPr>
            <a:r>
              <a:rPr lang="en-US" dirty="0"/>
              <a:t>Testing and Deployment were isolated activities done after design-build. Hence, they consumed more time than actual build cycles</a:t>
            </a:r>
          </a:p>
          <a:p>
            <a:pPr marL="342900" indent="-342900">
              <a:buFont typeface="Arial" panose="020B0604020202020204" pitchFamily="34" charset="0"/>
              <a:buChar char="•"/>
            </a:pPr>
            <a:r>
              <a:rPr lang="en-US" dirty="0"/>
              <a:t>Without using DevOps, team members are spending a large amount of their time in testing, deploying, and designing instead of building the project</a:t>
            </a:r>
          </a:p>
          <a:p>
            <a:pPr marL="342900" indent="-342900">
              <a:buFont typeface="Arial" panose="020B0604020202020204" pitchFamily="34" charset="0"/>
              <a:buChar char="•"/>
            </a:pPr>
            <a:r>
              <a:rPr lang="en-US" dirty="0"/>
              <a:t>Manual code deployment leads to human errors in production</a:t>
            </a:r>
          </a:p>
          <a:p>
            <a:pPr marL="342900" indent="-342900">
              <a:buFont typeface="Arial" panose="020B0604020202020204" pitchFamily="34" charset="0"/>
              <a:buChar char="•"/>
            </a:pPr>
            <a:r>
              <a:rPr lang="en-US" dirty="0"/>
              <a:t>Coding and operation teams have their separate timelines and are not in synch causing further delays</a:t>
            </a:r>
            <a:endParaRPr lang="en-GB" dirty="0"/>
          </a:p>
        </p:txBody>
      </p:sp>
      <p:grpSp>
        <p:nvGrpSpPr>
          <p:cNvPr id="2" name="Grupo 1">
            <a:extLst>
              <a:ext uri="{FF2B5EF4-FFF2-40B4-BE49-F238E27FC236}">
                <a16:creationId xmlns:a16="http://schemas.microsoft.com/office/drawing/2014/main" id="{E21C8EEF-2A92-4AF4-B25A-FE841E7AF3C2}"/>
              </a:ext>
            </a:extLst>
          </p:cNvPr>
          <p:cNvGrpSpPr/>
          <p:nvPr/>
        </p:nvGrpSpPr>
        <p:grpSpPr>
          <a:xfrm>
            <a:off x="9747437" y="4650480"/>
            <a:ext cx="2444563" cy="2207520"/>
            <a:chOff x="7600949" y="3548894"/>
            <a:chExt cx="3240000" cy="2925826"/>
          </a:xfrm>
        </p:grpSpPr>
        <p:sp>
          <p:nvSpPr>
            <p:cNvPr id="8" name="Oval 7">
              <a:extLst>
                <a:ext uri="{FF2B5EF4-FFF2-40B4-BE49-F238E27FC236}">
                  <a16:creationId xmlns:a16="http://schemas.microsoft.com/office/drawing/2014/main" id="{0F9F8C34-C2F9-AA48-A735-3EC9B2D8ED0E}"/>
                </a:ext>
              </a:extLst>
            </p:cNvPr>
            <p:cNvSpPr/>
            <p:nvPr/>
          </p:nvSpPr>
          <p:spPr bwMode="auto">
            <a:xfrm>
              <a:off x="7960949" y="3783393"/>
              <a:ext cx="2520000" cy="2520000"/>
            </a:xfrm>
            <a:prstGeom prst="ellipse">
              <a:avLst/>
            </a:prstGeom>
            <a:solidFill>
              <a:schemeClr val="bg1"/>
            </a:solidFill>
            <a:ln>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E824D4E9-D70F-EA49-85DD-C44299D99CCA}"/>
                </a:ext>
              </a:extLst>
            </p:cNvPr>
            <p:cNvSpPr/>
            <p:nvPr/>
          </p:nvSpPr>
          <p:spPr bwMode="auto">
            <a:xfrm>
              <a:off x="760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2A2D5AB-EE98-124E-AE91-6C7A38D3064A}"/>
                </a:ext>
              </a:extLst>
            </p:cNvPr>
            <p:cNvSpPr/>
            <p:nvPr/>
          </p:nvSpPr>
          <p:spPr bwMode="auto">
            <a:xfrm>
              <a:off x="8320949" y="361206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B77B3057-C1A5-484C-8B0D-2AC13B78D671}"/>
                </a:ext>
              </a:extLst>
            </p:cNvPr>
            <p:cNvSpPr/>
            <p:nvPr/>
          </p:nvSpPr>
          <p:spPr bwMode="auto">
            <a:xfrm>
              <a:off x="9400949" y="3548894"/>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6BE7352-D8B3-5F40-891B-9A2BEBBEC3C7}"/>
                </a:ext>
              </a:extLst>
            </p:cNvPr>
            <p:cNvSpPr/>
            <p:nvPr/>
          </p:nvSpPr>
          <p:spPr bwMode="auto">
            <a:xfrm>
              <a:off x="1012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9EDD0C01-1F09-3448-B4F4-7B02776F70A8}"/>
                </a:ext>
              </a:extLst>
            </p:cNvPr>
            <p:cNvSpPr/>
            <p:nvPr/>
          </p:nvSpPr>
          <p:spPr bwMode="auto">
            <a:xfrm>
              <a:off x="9400949" y="574177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A1A7DAAC-8490-5D43-A2B1-0918D1045DA2}"/>
                </a:ext>
              </a:extLst>
            </p:cNvPr>
            <p:cNvSpPr/>
            <p:nvPr/>
          </p:nvSpPr>
          <p:spPr bwMode="auto">
            <a:xfrm>
              <a:off x="8320949" y="5754720"/>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57FA4331-1B35-F048-A429-737795750451}"/>
                </a:ext>
              </a:extLst>
            </p:cNvPr>
            <p:cNvPicPr>
              <a:picLocks noChangeAspect="1"/>
            </p:cNvPicPr>
            <p:nvPr/>
          </p:nvPicPr>
          <p:blipFill>
            <a:blip r:embed="rId3"/>
            <a:stretch>
              <a:fillRect/>
            </a:stretch>
          </p:blipFill>
          <p:spPr>
            <a:xfrm flipH="1">
              <a:off x="8751737" y="4536123"/>
              <a:ext cx="938423" cy="938423"/>
            </a:xfrm>
            <a:prstGeom prst="rect">
              <a:avLst/>
            </a:prstGeom>
          </p:spPr>
        </p:pic>
      </p:grpSp>
    </p:spTree>
    <p:extLst>
      <p:ext uri="{BB962C8B-B14F-4D97-AF65-F5344CB8AC3E}">
        <p14:creationId xmlns:p14="http://schemas.microsoft.com/office/powerpoint/2010/main" val="67044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4B22-27D7-42F2-8C88-98DEE5E3EB4F}"/>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Test Plans</a:t>
            </a:r>
          </a:p>
        </p:txBody>
      </p:sp>
      <p:sp>
        <p:nvSpPr>
          <p:cNvPr id="3" name="Footer Placeholder 2">
            <a:extLst>
              <a:ext uri="{FF2B5EF4-FFF2-40B4-BE49-F238E27FC236}">
                <a16:creationId xmlns:a16="http://schemas.microsoft.com/office/drawing/2014/main" id="{56250BDB-4C56-448F-97AD-06464622E2DB}"/>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6146" name="Picture 2" descr="https://azurecomcdn.azureedge.net/cvt-8084cead9942523959fa38201d32bfac08973270ff50d7e53f42adb6c4234fd7/images/page/services/devops/test-plans/screenshot.jpg">
            <a:extLst>
              <a:ext uri="{FF2B5EF4-FFF2-40B4-BE49-F238E27FC236}">
                <a16:creationId xmlns:a16="http://schemas.microsoft.com/office/drawing/2014/main" id="{753643A7-B00C-4106-A4CA-508E27D80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255" y="1018174"/>
            <a:ext cx="9159875" cy="583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3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216B-F7CB-4928-AAF0-08937C29CABF}"/>
              </a:ext>
            </a:extLst>
          </p:cNvPr>
          <p:cNvSpPr>
            <a:spLocks noGrp="1"/>
          </p:cNvSpPr>
          <p:nvPr>
            <p:ph type="title"/>
          </p:nvPr>
        </p:nvSpPr>
        <p:spPr>
          <a:xfrm>
            <a:off x="455995" y="620428"/>
            <a:ext cx="11306469" cy="397545"/>
          </a:xfrm>
        </p:spPr>
        <p:txBody>
          <a:bodyPr/>
          <a:lstStyle/>
          <a:p>
            <a:r>
              <a:rPr lang="en-GB" dirty="0"/>
              <a:t>Azure Dev</a:t>
            </a:r>
            <a:r>
              <a:rPr lang="en-GB" dirty="0">
                <a:solidFill>
                  <a:schemeClr val="tx2"/>
                </a:solidFill>
              </a:rPr>
              <a:t>Ops</a:t>
            </a:r>
            <a:r>
              <a:rPr lang="en-GB" dirty="0"/>
              <a:t> services – Azure </a:t>
            </a:r>
            <a:r>
              <a:rPr lang="en-GB" b="1" dirty="0" err="1"/>
              <a:t>Artifacts</a:t>
            </a:r>
            <a:r>
              <a:rPr lang="en-GB" b="1" dirty="0"/>
              <a:t> </a:t>
            </a:r>
            <a:endParaRPr lang="en-GB" dirty="0"/>
          </a:p>
        </p:txBody>
      </p:sp>
      <p:sp>
        <p:nvSpPr>
          <p:cNvPr id="3" name="Footer Placeholder 2">
            <a:extLst>
              <a:ext uri="{FF2B5EF4-FFF2-40B4-BE49-F238E27FC236}">
                <a16:creationId xmlns:a16="http://schemas.microsoft.com/office/drawing/2014/main" id="{373A73CE-5335-4AC7-8274-563B6CF67D2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7170" name="Picture 2" descr="https://azurecomcdn.azureedge.net/cvt-8084cead9942523959fa38201d32bfac08973270ff50d7e53f42adb6c4234fd7/images/page/services/devops/artifacts/screenshot.jpg">
            <a:extLst>
              <a:ext uri="{FF2B5EF4-FFF2-40B4-BE49-F238E27FC236}">
                <a16:creationId xmlns:a16="http://schemas.microsoft.com/office/drawing/2014/main" id="{E7962796-765F-4CF3-8DCB-3AFF41C62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008053"/>
            <a:ext cx="9175750" cy="584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01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3757952"/>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Security Engineering – Secure DevOps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4"/>
              </a:rPr>
              <a:t>DevOps, Git, and Agile updates from the team building Azure DevOps</a:t>
            </a:r>
            <a:endParaRPr kumimoji="0" lang="en-ZA" sz="6600" b="0" i="0" u="none" strike="noStrike" kern="1200" cap="none" spc="0" normalizeH="0" baseline="0" noProof="0" dirty="0">
              <a:ln>
                <a:noFill/>
              </a:ln>
              <a:solidFill>
                <a:schemeClr val="bg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13753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7C358-8204-4123-AE03-149F99EBF347}"/>
              </a:ext>
            </a:extLst>
          </p:cNvPr>
          <p:cNvSpPr>
            <a:spLocks noGrp="1"/>
          </p:cNvSpPr>
          <p:nvPr>
            <p:ph type="title"/>
          </p:nvPr>
        </p:nvSpPr>
        <p:spPr>
          <a:xfrm>
            <a:off x="423232" y="2768140"/>
            <a:ext cx="6564802" cy="939040"/>
          </a:xfrm>
        </p:spPr>
        <p:txBody>
          <a:bodyPr/>
          <a:lstStyle/>
          <a:p>
            <a:r>
              <a:rPr lang="en-US" dirty="0"/>
              <a:t>Get the Latest…</a:t>
            </a:r>
          </a:p>
        </p:txBody>
      </p:sp>
    </p:spTree>
    <p:extLst>
      <p:ext uri="{BB962C8B-B14F-4D97-AF65-F5344CB8AC3E}">
        <p14:creationId xmlns:p14="http://schemas.microsoft.com/office/powerpoint/2010/main" val="20509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902881"/>
          </a:xfrm>
          <a:prstGeom prst="rect">
            <a:avLst/>
          </a:prstGeom>
        </p:spPr>
        <p:txBody>
          <a:bodyPr wrap="square">
            <a:spAutoFit/>
          </a:bodyPr>
          <a:lstStyle/>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Training &amp; Documentation: </a:t>
            </a:r>
            <a:r>
              <a:rPr kumimoji="0" lang="en-US"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microsoft.com/learn</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ZA" sz="3600" b="0" i="0" u="none" strike="noStrike" kern="0" cap="none" spc="0" normalizeH="0" baseline="0" noProof="0" dirty="0">
                <a:ln>
                  <a:noFill/>
                </a:ln>
                <a:solidFill>
                  <a:srgbClr val="FFFFFF"/>
                </a:solidFill>
                <a:effectLst/>
                <a:uLnTx/>
                <a:uFillTx/>
                <a:latin typeface="Segoe UI Semilight"/>
                <a:ea typeface="+mn-ea"/>
                <a:cs typeface="+mn-cs"/>
              </a:rPr>
              <a:t>Events &amp; Resources:</a:t>
            </a:r>
            <a:r>
              <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rPr>
              <a:t>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aka.ms/usdevskills</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Developer newsletter: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aka.ms/devsubscribe</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815351" y="973369"/>
            <a:ext cx="7266128" cy="541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a:t>
            </a: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Developers who are getting started in Azure    </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40 courses running March – June</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2-3 hours in Length</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Instructor Guided Hands-on Labs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grpSp>
        <p:nvGrpSpPr>
          <p:cNvPr id="12" name="Group 11">
            <a:extLst>
              <a:ext uri="{FF2B5EF4-FFF2-40B4-BE49-F238E27FC236}">
                <a16:creationId xmlns:a16="http://schemas.microsoft.com/office/drawing/2014/main" id="{B7C703F3-B15F-42E1-9680-1CD262233E53}"/>
              </a:ext>
            </a:extLst>
          </p:cNvPr>
          <p:cNvGrpSpPr/>
          <p:nvPr/>
        </p:nvGrpSpPr>
        <p:grpSpPr>
          <a:xfrm>
            <a:off x="3665951" y="98424"/>
            <a:ext cx="919905" cy="906497"/>
            <a:chOff x="3751967" y="201867"/>
            <a:chExt cx="717570" cy="716586"/>
          </a:xfrm>
        </p:grpSpPr>
        <p:sp>
          <p:nvSpPr>
            <p:cNvPr id="41" name="Oval 40">
              <a:extLst>
                <a:ext uri="{FF2B5EF4-FFF2-40B4-BE49-F238E27FC236}">
                  <a16:creationId xmlns:a16="http://schemas.microsoft.com/office/drawing/2014/main" id="{4A09A7C2-2B83-4322-BCED-3ACB6F0B2E81}"/>
                </a:ext>
              </a:extLst>
            </p:cNvPr>
            <p:cNvSpPr/>
            <p:nvPr/>
          </p:nvSpPr>
          <p:spPr bwMode="auto">
            <a:xfrm>
              <a:off x="3751967" y="201867"/>
              <a:ext cx="717570" cy="71658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IN" sz="1765"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3" name="Graphic 22" descr="Playbook">
              <a:extLst>
                <a:ext uri="{FF2B5EF4-FFF2-40B4-BE49-F238E27FC236}">
                  <a16:creationId xmlns:a16="http://schemas.microsoft.com/office/drawing/2014/main" id="{A67F4F1E-4EA9-4046-8F0A-1EC74DDCB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753" y="289161"/>
              <a:ext cx="541997" cy="541997"/>
            </a:xfrm>
            <a:prstGeom prst="rect">
              <a:avLst/>
            </a:prstGeom>
          </p:spPr>
        </p:pic>
      </p:grpSp>
      <p:graphicFrame>
        <p:nvGraphicFramePr>
          <p:cNvPr id="11" name="Table 10">
            <a:extLst>
              <a:ext uri="{FF2B5EF4-FFF2-40B4-BE49-F238E27FC236}">
                <a16:creationId xmlns:a16="http://schemas.microsoft.com/office/drawing/2014/main" id="{7F39CCEE-369D-4F02-B686-727516DD53F5}"/>
              </a:ext>
            </a:extLst>
          </p:cNvPr>
          <p:cNvGraphicFramePr>
            <a:graphicFrameLocks noGrp="1"/>
          </p:cNvGraphicFramePr>
          <p:nvPr>
            <p:extLst/>
          </p:nvPr>
        </p:nvGraphicFramePr>
        <p:xfrm>
          <a:off x="4099632" y="2141750"/>
          <a:ext cx="7802597" cy="4343591"/>
        </p:xfrm>
        <a:graphic>
          <a:graphicData uri="http://schemas.openxmlformats.org/drawingml/2006/table">
            <a:tbl>
              <a:tblPr firstRow="1" firstCol="1" bandRow="1"/>
              <a:tblGrid>
                <a:gridCol w="2370831">
                  <a:extLst>
                    <a:ext uri="{9D8B030D-6E8A-4147-A177-3AD203B41FA5}">
                      <a16:colId xmlns:a16="http://schemas.microsoft.com/office/drawing/2014/main" val="3632989209"/>
                    </a:ext>
                  </a:extLst>
                </a:gridCol>
                <a:gridCol w="2499618">
                  <a:extLst>
                    <a:ext uri="{9D8B030D-6E8A-4147-A177-3AD203B41FA5}">
                      <a16:colId xmlns:a16="http://schemas.microsoft.com/office/drawing/2014/main" val="1972112742"/>
                    </a:ext>
                  </a:extLst>
                </a:gridCol>
                <a:gridCol w="2932148">
                  <a:extLst>
                    <a:ext uri="{9D8B030D-6E8A-4147-A177-3AD203B41FA5}">
                      <a16:colId xmlns:a16="http://schemas.microsoft.com/office/drawing/2014/main" val="277889454"/>
                    </a:ext>
                  </a:extLst>
                </a:gridCol>
              </a:tblGrid>
              <a:tr h="365760">
                <a:tc gridSpan="3">
                  <a:txBody>
                    <a:bodyPr/>
                    <a:lstStyle/>
                    <a:p>
                      <a:pPr marL="0" marR="0" algn="ctr">
                        <a:lnSpc>
                          <a:spcPts val="2600"/>
                        </a:lnSpc>
                        <a:spcBef>
                          <a:spcPts val="0"/>
                        </a:spcBef>
                        <a:spcAft>
                          <a:spcPts val="800"/>
                        </a:spcAft>
                      </a:pPr>
                      <a:r>
                        <a:rPr lang="en-US" sz="2200" i="1" cap="small" dirty="0">
                          <a:solidFill>
                            <a:srgbClr val="FFFFFF"/>
                          </a:solidFill>
                          <a:effectLst/>
                          <a:latin typeface="Segoe UI Light" panose="020B0502040204020203" pitchFamily="34" charset="0"/>
                          <a:ea typeface="Calibri" panose="020F0502020204030204" pitchFamily="34" charset="0"/>
                          <a:cs typeface="Times New Roman" panose="02020603050405020304" pitchFamily="18" charset="0"/>
                        </a:rPr>
                        <a:t>3 New Developer titles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192020"/>
                  </a:ext>
                </a:extLst>
              </a:tr>
              <a:tr h="134090">
                <a:tc gridSpan="3">
                  <a:txBody>
                    <a:bodyPr/>
                    <a:lstStyle/>
                    <a:p>
                      <a:pPr marL="0" marR="0" algn="ctr">
                        <a:lnSpc>
                          <a:spcPts val="2600"/>
                        </a:lnSpc>
                        <a:spcBef>
                          <a:spcPts val="0"/>
                        </a:spcBef>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6354211"/>
                  </a:ext>
                </a:extLst>
              </a:tr>
              <a:tr h="0">
                <a:tc>
                  <a:txBody>
                    <a:bodyPr/>
                    <a:lstStyle/>
                    <a:p>
                      <a:r>
                        <a:rPr lang="en-US" sz="1600" b="1" dirty="0">
                          <a:latin typeface="Calibri" panose="020F0502020204030204" pitchFamily="34" charset="0"/>
                          <a:ea typeface="Calibri" panose="020F0502020204030204" pitchFamily="34" charset="0"/>
                        </a:rPr>
                        <a:t>1. Deploy a Web Site to Microsoft Azure with Azure App Service </a:t>
                      </a:r>
                      <a:endParaRPr lang="en-US" sz="1600" dirty="0">
                        <a:latin typeface="Calibri" panose="020F0502020204030204" pitchFamily="34" charset="0"/>
                        <a:ea typeface="Calibri" panose="020F0502020204030204" pitchFamily="34" charset="0"/>
                      </a:endParaRPr>
                    </a:p>
                    <a:p>
                      <a:r>
                        <a:rPr lang="en-US" sz="120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and publish Web apps in Microsoft Azure. During this interactive session, you will learn how to create a website through the hosted web app platform in Azure App Service. You will learn, hands-on, how to publish and manage your website easily, without having to work with the underlying servers, storage, or network assets. </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r>
                        <a:rPr lang="en-US" sz="1600" b="1" dirty="0">
                          <a:latin typeface="Calibri" panose="020F0502020204030204" pitchFamily="34" charset="0"/>
                          <a:ea typeface="Calibri" panose="020F0502020204030204" pitchFamily="34" charset="0"/>
                        </a:rPr>
                        <a:t>2. Create Serverless applications</a:t>
                      </a:r>
                      <a:endParaRPr lang="en-US" sz="1600" dirty="0">
                        <a:latin typeface="Calibri" panose="020F0502020204030204" pitchFamily="34" charset="0"/>
                        <a:ea typeface="Calibri" panose="020F0502020204030204" pitchFamily="34" charset="0"/>
                      </a:endParaRPr>
                    </a:p>
                    <a:p>
                      <a:r>
                        <a:rPr lang="en-US" sz="1200" b="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serverless architectures leveraging Azure functions to execute server-side logic. Experience hands-on how Azure functions enable the creation of event driven, compute-on-demand systems that can be triggered by various external events. You will also learn how to chain functions </a:t>
                      </a:r>
                      <a:r>
                        <a:rPr lang="en-US" sz="1200" b="0" kern="1200" dirty="0">
                          <a:solidFill>
                            <a:schemeClr val="tx1"/>
                          </a:solidFill>
                          <a:latin typeface="Calibri" panose="020F0502020204030204" pitchFamily="34" charset="0"/>
                          <a:ea typeface="Calibri" panose="020F0502020204030204" pitchFamily="34" charset="0"/>
                          <a:cs typeface="+mn-cs"/>
                        </a:rPr>
                        <a:t>together</a:t>
                      </a:r>
                      <a:r>
                        <a:rPr lang="en-US" sz="1200" b="0" dirty="0">
                          <a:solidFill>
                            <a:schemeClr val="tx1"/>
                          </a:solidFill>
                          <a:latin typeface="Segoe UI" panose="020B0502040204020203" pitchFamily="34" charset="0"/>
                          <a:ea typeface="Calibri" panose="020F0502020204030204" pitchFamily="34" charset="0"/>
                        </a:rPr>
                        <a:t> through bindings to declare the data sources to read and write and let Azure Functions take care of the </a:t>
                      </a:r>
                      <a:r>
                        <a:rPr lang="en-US" sz="1200" dirty="0">
                          <a:solidFill>
                            <a:schemeClr val="tx1"/>
                          </a:solidFill>
                          <a:latin typeface="Segoe UI" panose="020B0502040204020203" pitchFamily="34" charset="0"/>
                          <a:ea typeface="Calibri" panose="020F0502020204030204" pitchFamily="34" charset="0"/>
                        </a:rPr>
                        <a:t>rest. </a:t>
                      </a:r>
                      <a:endParaRPr lang="en-US" sz="1200" dirty="0">
                        <a:solidFill>
                          <a:schemeClr val="tx1"/>
                        </a:solidFill>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libri" panose="020F0502020204030204" pitchFamily="34" charset="0"/>
                          <a:ea typeface="Calibri" panose="020F0502020204030204" pitchFamily="34" charset="0"/>
                          <a:cs typeface="+mn-cs"/>
                        </a:rPr>
                        <a:t>3. Getting Started with Azure DevOps and Containers:</a:t>
                      </a:r>
                    </a:p>
                    <a:p>
                      <a:r>
                        <a:rPr lang="en-US" sz="1175"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Azure DevOps can help you release higher quality, well tested applications, on a shorter release cycle. Part one will focus on creating an Azure DevOps project, exploring the tool suite and learning how Azure DevOps works with your favorite open source tools you use today. Part II focuses on getting you hands on with Containers.  Azure Container Instances are the quickest and easiest way to run containers in Azure. This immersion experience will teach you how to create and manage your containers, and how ACI can be used to  provide elastic scale for Kubernetes</a:t>
                      </a:r>
                      <a:endParaRPr lang="en-US" sz="117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9835299"/>
                  </a:ext>
                </a:extLst>
              </a:tr>
              <a:tr h="0">
                <a:tc>
                  <a:txBody>
                    <a:bodyPr/>
                    <a:lstStyle/>
                    <a:p>
                      <a:pPr marL="0" marR="0">
                        <a:lnSpc>
                          <a:spcPct val="107000"/>
                        </a:lnSpc>
                        <a:spcBef>
                          <a:spcPts val="0"/>
                        </a:spcBef>
                        <a:spcAft>
                          <a:spcPts val="4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10051561"/>
                  </a:ext>
                </a:extLst>
              </a:tr>
            </a:tbl>
          </a:graphicData>
        </a:graphic>
      </p:graphicFrame>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pic>
        <p:nvPicPr>
          <p:cNvPr id="5" name="Graphic 4">
            <a:extLst>
              <a:ext uri="{FF2B5EF4-FFF2-40B4-BE49-F238E27FC236}">
                <a16:creationId xmlns:a16="http://schemas.microsoft.com/office/drawing/2014/main" id="{74EDC78C-3962-44F2-8918-EACFAE82A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4818" y="6116172"/>
            <a:ext cx="582117" cy="686897"/>
          </a:xfrm>
          <a:prstGeom prst="rect">
            <a:avLst/>
          </a:prstGeom>
        </p:spPr>
      </p:pic>
      <p:pic>
        <p:nvPicPr>
          <p:cNvPr id="6" name="Graphic 5">
            <a:extLst>
              <a:ext uri="{FF2B5EF4-FFF2-40B4-BE49-F238E27FC236}">
                <a16:creationId xmlns:a16="http://schemas.microsoft.com/office/drawing/2014/main" id="{B95518AD-7BC2-4E08-8C5A-FBA9E77C7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3920" y="6187516"/>
            <a:ext cx="615553" cy="615553"/>
          </a:xfrm>
          <a:prstGeom prst="rect">
            <a:avLst/>
          </a:prstGeom>
        </p:spPr>
      </p:pic>
      <p:pic>
        <p:nvPicPr>
          <p:cNvPr id="20" name="Graphic 19">
            <a:extLst>
              <a:ext uri="{FF2B5EF4-FFF2-40B4-BE49-F238E27FC236}">
                <a16:creationId xmlns:a16="http://schemas.microsoft.com/office/drawing/2014/main" id="{F15BB5F0-DE4C-4671-AE26-94D53599C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84201" y="6156876"/>
            <a:ext cx="547622" cy="646193"/>
          </a:xfrm>
          <a:prstGeom prst="rect">
            <a:avLst/>
          </a:prstGeom>
        </p:spPr>
      </p:pic>
      <p:sp>
        <p:nvSpPr>
          <p:cNvPr id="9" name="Rectangle 8">
            <a:extLst>
              <a:ext uri="{FF2B5EF4-FFF2-40B4-BE49-F238E27FC236}">
                <a16:creationId xmlns:a16="http://schemas.microsoft.com/office/drawing/2014/main" id="{4FEFED50-57E3-4738-B3A9-7D388D048E5A}"/>
              </a:ext>
            </a:extLst>
          </p:cNvPr>
          <p:cNvSpPr/>
          <p:nvPr/>
        </p:nvSpPr>
        <p:spPr>
          <a:xfrm>
            <a:off x="-43543" y="5280008"/>
            <a:ext cx="3584764" cy="3693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hlinkClick r:id="rId12">
                  <a:extLst>
                    <a:ext uri="{A12FA001-AC4F-418D-AE19-62706E023703}">
                      <ahyp:hlinkClr xmlns:ahyp="http://schemas.microsoft.com/office/drawing/2018/hyperlinkcolor" val="tx"/>
                    </a:ext>
                  </a:extLst>
                </a:hlinkClick>
              </a:rPr>
              <a:t>aka.ms/onlinecloudimmersions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394999" y="198050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Developer</a:t>
            </a:r>
          </a:p>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Online Immersions</a:t>
            </a:r>
          </a:p>
        </p:txBody>
      </p:sp>
    </p:spTree>
    <p:extLst>
      <p:ext uri="{BB962C8B-B14F-4D97-AF65-F5344CB8AC3E}">
        <p14:creationId xmlns:p14="http://schemas.microsoft.com/office/powerpoint/2010/main" val="27339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25% Off Developer Courses</a:t>
            </a:r>
          </a:p>
        </p:txBody>
      </p:sp>
      <p:sp>
        <p:nvSpPr>
          <p:cNvPr id="24" name="Oval 23">
            <a:extLst>
              <a:ext uri="{FF2B5EF4-FFF2-40B4-BE49-F238E27FC236}">
                <a16:creationId xmlns:a16="http://schemas.microsoft.com/office/drawing/2014/main" id="{199D8AC2-8175-43B4-B5D3-4911557E16E9}"/>
              </a:ext>
            </a:extLst>
          </p:cNvPr>
          <p:cNvSpPr/>
          <p:nvPr/>
        </p:nvSpPr>
        <p:spPr bwMode="auto">
          <a:xfrm>
            <a:off x="4492553" y="2244236"/>
            <a:ext cx="881943" cy="881942"/>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5" name="Title 1">
            <a:extLst>
              <a:ext uri="{FF2B5EF4-FFF2-40B4-BE49-F238E27FC236}">
                <a16:creationId xmlns:a16="http://schemas.microsoft.com/office/drawing/2014/main" id="{7275D6E2-DE3A-4F77-B463-994247B5070F}"/>
              </a:ext>
            </a:extLst>
          </p:cNvPr>
          <p:cNvSpPr txBox="1">
            <a:spLocks/>
          </p:cNvSpPr>
          <p:nvPr/>
        </p:nvSpPr>
        <p:spPr>
          <a:xfrm>
            <a:off x="3635112" y="3253393"/>
            <a:ext cx="254174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DevOps Engineer</a:t>
            </a:r>
          </a:p>
        </p:txBody>
      </p:sp>
      <p:grpSp>
        <p:nvGrpSpPr>
          <p:cNvPr id="26" name="Group 25">
            <a:extLst>
              <a:ext uri="{FF2B5EF4-FFF2-40B4-BE49-F238E27FC236}">
                <a16:creationId xmlns:a16="http://schemas.microsoft.com/office/drawing/2014/main" id="{1501D4D4-13E2-4746-9313-D6F652DF387F}"/>
              </a:ext>
            </a:extLst>
          </p:cNvPr>
          <p:cNvGrpSpPr/>
          <p:nvPr/>
        </p:nvGrpSpPr>
        <p:grpSpPr>
          <a:xfrm>
            <a:off x="4646938" y="2289078"/>
            <a:ext cx="560601" cy="684283"/>
            <a:chOff x="941505" y="2595387"/>
            <a:chExt cx="926516" cy="1130927"/>
          </a:xfrm>
        </p:grpSpPr>
        <p:pic>
          <p:nvPicPr>
            <p:cNvPr id="27" name="Graphic 26" descr="Cloud">
              <a:extLst>
                <a:ext uri="{FF2B5EF4-FFF2-40B4-BE49-F238E27FC236}">
                  <a16:creationId xmlns:a16="http://schemas.microsoft.com/office/drawing/2014/main" id="{BE2898A2-328E-4ACB-9D4A-905A4D573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505" y="2595387"/>
              <a:ext cx="914400" cy="914400"/>
            </a:xfrm>
            <a:prstGeom prst="rect">
              <a:avLst/>
            </a:prstGeom>
          </p:spPr>
        </p:pic>
        <p:pic>
          <p:nvPicPr>
            <p:cNvPr id="28" name="Graphic 27" descr="Gears">
              <a:extLst>
                <a:ext uri="{FF2B5EF4-FFF2-40B4-BE49-F238E27FC236}">
                  <a16:creationId xmlns:a16="http://schemas.microsoft.com/office/drawing/2014/main" id="{869278C9-E02B-4B56-AD3A-3002FEBFB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446" y="3033713"/>
              <a:ext cx="692601" cy="692601"/>
            </a:xfrm>
            <a:prstGeom prst="rect">
              <a:avLst/>
            </a:prstGeom>
          </p:spPr>
        </p:pic>
        <p:pic>
          <p:nvPicPr>
            <p:cNvPr id="32" name="Graphic 31" descr="Single gear">
              <a:extLst>
                <a:ext uri="{FF2B5EF4-FFF2-40B4-BE49-F238E27FC236}">
                  <a16:creationId xmlns:a16="http://schemas.microsoft.com/office/drawing/2014/main" id="{2F2DCAE6-03F4-45D0-B13F-AF728EAE81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6789" y="3395082"/>
              <a:ext cx="331232" cy="331232"/>
            </a:xfrm>
            <a:prstGeom prst="rect">
              <a:avLst/>
            </a:prstGeom>
          </p:spPr>
        </p:pic>
        <p:sp>
          <p:nvSpPr>
            <p:cNvPr id="33" name="Oval 32">
              <a:extLst>
                <a:ext uri="{FF2B5EF4-FFF2-40B4-BE49-F238E27FC236}">
                  <a16:creationId xmlns:a16="http://schemas.microsoft.com/office/drawing/2014/main" id="{CA0CE941-D2FB-4102-9FE7-C56984F1B43B}"/>
                </a:ext>
              </a:extLst>
            </p:cNvPr>
            <p:cNvSpPr/>
            <p:nvPr/>
          </p:nvSpPr>
          <p:spPr>
            <a:xfrm flipV="1">
              <a:off x="1457171" y="3201057"/>
              <a:ext cx="97797" cy="977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a:extLst>
              <a:ext uri="{FF2B5EF4-FFF2-40B4-BE49-F238E27FC236}">
                <a16:creationId xmlns:a16="http://schemas.microsoft.com/office/drawing/2014/main" id="{F3B9053A-51EE-43DD-ADD6-75E3E3E9AD9B}"/>
              </a:ext>
            </a:extLst>
          </p:cNvPr>
          <p:cNvSpPr txBox="1">
            <a:spLocks/>
          </p:cNvSpPr>
          <p:nvPr/>
        </p:nvSpPr>
        <p:spPr>
          <a:xfrm>
            <a:off x="3906147" y="5838806"/>
            <a:ext cx="199967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Developer</a:t>
            </a:r>
          </a:p>
        </p:txBody>
      </p:sp>
      <p:sp>
        <p:nvSpPr>
          <p:cNvPr id="35" name="Oval 34">
            <a:extLst>
              <a:ext uri="{FF2B5EF4-FFF2-40B4-BE49-F238E27FC236}">
                <a16:creationId xmlns:a16="http://schemas.microsoft.com/office/drawing/2014/main" id="{48E32C04-CCC6-4E19-8A0B-1910F4F19F29}"/>
              </a:ext>
            </a:extLst>
          </p:cNvPr>
          <p:cNvSpPr/>
          <p:nvPr/>
        </p:nvSpPr>
        <p:spPr bwMode="auto">
          <a:xfrm>
            <a:off x="4455040" y="4882806"/>
            <a:ext cx="907449" cy="907448"/>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6" name="binary">
            <a:extLst>
              <a:ext uri="{FF2B5EF4-FFF2-40B4-BE49-F238E27FC236}">
                <a16:creationId xmlns:a16="http://schemas.microsoft.com/office/drawing/2014/main" id="{4CEA2A65-2658-42C3-BA58-22B84D4029A5}"/>
              </a:ext>
            </a:extLst>
          </p:cNvPr>
          <p:cNvSpPr>
            <a:spLocks noChangeAspect="1" noEditPoints="1"/>
          </p:cNvSpPr>
          <p:nvPr/>
        </p:nvSpPr>
        <p:spPr bwMode="auto">
          <a:xfrm>
            <a:off x="4648444" y="5110480"/>
            <a:ext cx="515082" cy="444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rgbClr val="4EC3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aphicFrame>
        <p:nvGraphicFramePr>
          <p:cNvPr id="16" name="Table 15">
            <a:extLst>
              <a:ext uri="{FF2B5EF4-FFF2-40B4-BE49-F238E27FC236}">
                <a16:creationId xmlns:a16="http://schemas.microsoft.com/office/drawing/2014/main" id="{DEF8612C-812E-48A8-AB14-15C5BB1AD58F}"/>
              </a:ext>
            </a:extLst>
          </p:cNvPr>
          <p:cNvGraphicFramePr>
            <a:graphicFrameLocks noGrp="1"/>
          </p:cNvGraphicFramePr>
          <p:nvPr>
            <p:extLst/>
          </p:nvPr>
        </p:nvGraphicFramePr>
        <p:xfrm>
          <a:off x="6156117" y="2111420"/>
          <a:ext cx="4788027" cy="2000897"/>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43749">
                  <a:extLst>
                    <a:ext uri="{9D8B030D-6E8A-4147-A177-3AD203B41FA5}">
                      <a16:colId xmlns:a16="http://schemas.microsoft.com/office/drawing/2014/main" val="1375139334"/>
                    </a:ext>
                  </a:extLst>
                </a:gridCol>
                <a:gridCol w="1144278">
                  <a:extLst>
                    <a:ext uri="{9D8B030D-6E8A-4147-A177-3AD203B41FA5}">
                      <a16:colId xmlns:a16="http://schemas.microsoft.com/office/drawing/2014/main" val="3832625448"/>
                    </a:ext>
                  </a:extLst>
                </a:gridCol>
              </a:tblGrid>
              <a:tr h="423271">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73547555"/>
                  </a:ext>
                </a:extLst>
              </a:tr>
              <a:tr h="268506">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Infrastructure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AZ-203T01-A</a:t>
                      </a:r>
                    </a:p>
                  </a:txBody>
                  <a:tcPr marL="78021" marR="78021" marT="39010" marB="39010" anchor="ctr">
                    <a:lnL w="12700" cmpd="sng">
                      <a:noFill/>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671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Platform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AZ-203T02-A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26262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for Azure storage</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AZ-203T03-A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24430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Azure security</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AZ-203T04-A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968393397"/>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Monitor, troubleshoot, and optimize Azure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AZ-203T05-A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604761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Connect to and consume Azure, and third-party, services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AZ-203T06-A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310679853"/>
                  </a:ext>
                </a:extLst>
              </a:tr>
            </a:tbl>
          </a:graphicData>
        </a:graphic>
      </p:graphicFrame>
      <p:graphicFrame>
        <p:nvGraphicFramePr>
          <p:cNvPr id="17" name="Table 16">
            <a:extLst>
              <a:ext uri="{FF2B5EF4-FFF2-40B4-BE49-F238E27FC236}">
                <a16:creationId xmlns:a16="http://schemas.microsoft.com/office/drawing/2014/main" id="{9FF8A430-5C9C-493F-AD53-0F33F67B7D12}"/>
              </a:ext>
            </a:extLst>
          </p:cNvPr>
          <p:cNvGraphicFramePr>
            <a:graphicFrameLocks noGrp="1"/>
          </p:cNvGraphicFramePr>
          <p:nvPr>
            <p:extLst/>
          </p:nvPr>
        </p:nvGraphicFramePr>
        <p:xfrm>
          <a:off x="6156118" y="4254201"/>
          <a:ext cx="4788027" cy="2501175"/>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59528">
                  <a:extLst>
                    <a:ext uri="{9D8B030D-6E8A-4147-A177-3AD203B41FA5}">
                      <a16:colId xmlns:a16="http://schemas.microsoft.com/office/drawing/2014/main" val="2996895522"/>
                    </a:ext>
                  </a:extLst>
                </a:gridCol>
                <a:gridCol w="1128499">
                  <a:extLst>
                    <a:ext uri="{9D8B030D-6E8A-4147-A177-3AD203B41FA5}">
                      <a16:colId xmlns:a16="http://schemas.microsoft.com/office/drawing/2014/main" val="648428690"/>
                    </a:ext>
                  </a:extLst>
                </a:gridCol>
              </a:tblGrid>
              <a:tr h="431597">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 </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97683622"/>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DevOps development processes</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AZ-400T01</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811043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continuous integration</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AZ-400T02</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44702773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delivery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AZ-400T03</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206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dependency management</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AZ-400T04</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3394035363"/>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application infrastructure</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AZ-400T05</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207610"/>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feedback</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AZ-400T06</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402860047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Design a DevOps strategy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AZ-400T07</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4648643"/>
                  </a:ext>
                </a:extLst>
              </a:tr>
            </a:tbl>
          </a:graphicData>
        </a:graphic>
      </p:graphicFrame>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11"/>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DevCamp25</a:t>
            </a:r>
          </a:p>
        </p:txBody>
      </p:sp>
    </p:spTree>
    <p:extLst>
      <p:ext uri="{BB962C8B-B14F-4D97-AF65-F5344CB8AC3E}">
        <p14:creationId xmlns:p14="http://schemas.microsoft.com/office/powerpoint/2010/main" val="82828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Segoe UI Semibold"/>
                <a:cs typeface="Segoe UI Semibold"/>
              </a:rPr>
              <a:t>Azure </a:t>
            </a:r>
          </a:p>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4400" dirty="0">
                <a:solidFill>
                  <a:srgbClr val="FFFFFF"/>
                </a:solidFill>
                <a:latin typeface="Segoe UI Semibold"/>
                <a:cs typeface="Segoe UI Semibold"/>
              </a:rPr>
              <a:t> Camp </a:t>
            </a:r>
          </a:p>
          <a:p>
            <a:pPr marL="0" marR="0" lvl="0" indent="0" algn="ctr" defTabSz="896386" rtl="0" eaLnBrk="1" fontAlgn="auto" latinLnBrk="0" hangingPunct="1">
              <a:lnSpc>
                <a:spcPct val="100000"/>
              </a:lnSpc>
              <a:spcBef>
                <a:spcPct val="0"/>
              </a:spcBef>
              <a:spcAft>
                <a:spcPts val="0"/>
              </a:spcAft>
              <a:buClrTx/>
              <a:buSzTx/>
              <a:buFontTx/>
              <a:buNone/>
              <a:tabLst/>
              <a:defRPr/>
            </a:pPr>
            <a:r>
              <a:rPr lang="en-US" sz="4400" i="1" dirty="0">
                <a:solidFill>
                  <a:srgbClr val="FFFFFF"/>
                </a:solidFill>
                <a:latin typeface="Segoe UI Semibold"/>
                <a:cs typeface="Segoe UI Semibold"/>
              </a:rPr>
              <a:t>Deal</a:t>
            </a:r>
            <a:endParaRPr kumimoji="0" lang="en-US" sz="4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40% Off Microsoft Exams </a:t>
            </a:r>
          </a:p>
        </p:txBody>
      </p:sp>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
        <p:nvSpPr>
          <p:cNvPr id="3" name="TextBox 2">
            <a:extLst>
              <a:ext uri="{FF2B5EF4-FFF2-40B4-BE49-F238E27FC236}">
                <a16:creationId xmlns:a16="http://schemas.microsoft.com/office/drawing/2014/main" id="{E1C24BCF-FF0C-4938-9731-82DF039F0F01}"/>
              </a:ext>
            </a:extLst>
          </p:cNvPr>
          <p:cNvSpPr txBox="1"/>
          <p:nvPr/>
        </p:nvSpPr>
        <p:spPr>
          <a:xfrm>
            <a:off x="5232502" y="1168839"/>
            <a:ext cx="5748164"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Contact us at </a:t>
            </a:r>
            <a:r>
              <a:rPr lang="en-US" sz="1600" dirty="0">
                <a:gradFill>
                  <a:gsLst>
                    <a:gs pos="2917">
                      <a:schemeClr val="tx1"/>
                    </a:gs>
                    <a:gs pos="30000">
                      <a:schemeClr val="tx1"/>
                    </a:gs>
                  </a:gsLst>
                  <a:lin ang="5400000" scaled="0"/>
                </a:gradFill>
                <a:hlinkClick r:id="rId5"/>
              </a:rPr>
              <a:t>sales@directionstraining.com</a:t>
            </a:r>
            <a:r>
              <a:rPr lang="en-US" sz="1600" dirty="0">
                <a:gradFill>
                  <a:gsLst>
                    <a:gs pos="2917">
                      <a:schemeClr val="tx1"/>
                    </a:gs>
                    <a:gs pos="30000">
                      <a:schemeClr val="tx1"/>
                    </a:gs>
                  </a:gsLst>
                  <a:lin ang="5400000" scaled="0"/>
                </a:gradFill>
              </a:rPr>
              <a:t> or 855.575.8900 to take advantage. Use promo code: </a:t>
            </a:r>
            <a:r>
              <a:rPr lang="en-US" sz="1600" b="1" u="sng" dirty="0">
                <a:solidFill>
                  <a:srgbClr val="C00000"/>
                </a:solidFill>
              </a:rPr>
              <a:t>DevCamp40</a:t>
            </a:r>
          </a:p>
        </p:txBody>
      </p:sp>
      <p:sp>
        <p:nvSpPr>
          <p:cNvPr id="23" name="TextBox 22">
            <a:extLst>
              <a:ext uri="{FF2B5EF4-FFF2-40B4-BE49-F238E27FC236}">
                <a16:creationId xmlns:a16="http://schemas.microsoft.com/office/drawing/2014/main" id="{CA2299D7-FF1A-4448-A4BE-23D7A1448690}"/>
              </a:ext>
            </a:extLst>
          </p:cNvPr>
          <p:cNvSpPr txBox="1"/>
          <p:nvPr/>
        </p:nvSpPr>
        <p:spPr>
          <a:xfrm>
            <a:off x="4152644" y="2135356"/>
            <a:ext cx="7587003"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40% discount on any MCP Certification exam voucher purchased from Directions.</a:t>
            </a:r>
          </a:p>
          <a:p>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Exam must be taken within 90 days of the purchase date.</a:t>
            </a:r>
          </a:p>
          <a:p>
            <a:pPr marL="285750" indent="-285750">
              <a:buFont typeface="Arial" panose="020B0604020202020204" pitchFamily="34" charset="0"/>
              <a:buChar char="•"/>
            </a:pPr>
            <a:endParaRPr lang="en-US" sz="5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1600" dirty="0">
                <a:gradFill>
                  <a:gsLst>
                    <a:gs pos="2917">
                      <a:schemeClr val="tx1"/>
                    </a:gs>
                    <a:gs pos="30000">
                      <a:schemeClr val="tx1"/>
                    </a:gs>
                  </a:gsLst>
                  <a:lin ang="5400000" scaled="0"/>
                </a:gradFill>
              </a:rPr>
              <a:t>Offer valid for all Microsoft Certification exams delivered by Pearson VUE except Microsoft Office Specialist (MOS) exams and Microsoft Technology Associate (MTA) exams. </a:t>
            </a:r>
            <a:endParaRPr lang="en-US" sz="1600" dirty="0">
              <a:solidFill>
                <a:srgbClr val="C00000"/>
              </a:solidFill>
            </a:endParaRPr>
          </a:p>
        </p:txBody>
      </p:sp>
      <p:pic>
        <p:nvPicPr>
          <p:cNvPr id="1026" name="Picture 2" descr="Badge">
            <a:extLst>
              <a:ext uri="{FF2B5EF4-FFF2-40B4-BE49-F238E27FC236}">
                <a16:creationId xmlns:a16="http://schemas.microsoft.com/office/drawing/2014/main" id="{D79EA15B-B678-47E3-A6D2-840E95C97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558" y="4399068"/>
            <a:ext cx="1288806" cy="1288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dge">
            <a:extLst>
              <a:ext uri="{FF2B5EF4-FFF2-40B4-BE49-F238E27FC236}">
                <a16:creationId xmlns:a16="http://schemas.microsoft.com/office/drawing/2014/main" id="{AF63216B-F536-487C-B7E7-099D570C5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1387" y="4404455"/>
            <a:ext cx="1376929" cy="13769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dge">
            <a:extLst>
              <a:ext uri="{FF2B5EF4-FFF2-40B4-BE49-F238E27FC236}">
                <a16:creationId xmlns:a16="http://schemas.microsoft.com/office/drawing/2014/main" id="{6836F96B-6BF0-495C-B2E4-14302ECB11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1729" y="4448517"/>
            <a:ext cx="1288806" cy="128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9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671286" y="3078134"/>
            <a:ext cx="6663404" cy="701731"/>
          </a:xfrm>
          <a:prstGeom prst="rect">
            <a:avLst/>
          </a:prstGeom>
        </p:spPr>
        <p:txBody>
          <a:bodyPr wrap="square">
            <a:spAutoFit/>
          </a:bodyPr>
          <a:lstStyle/>
          <a:p>
            <a:pPr lvl="0" defTabSz="896386">
              <a:lnSpc>
                <a:spcPct val="90000"/>
              </a:lnSpc>
              <a:spcBef>
                <a:spcPts val="588"/>
              </a:spcBef>
              <a:defRPr/>
            </a:pPr>
            <a:r>
              <a:rPr kumimoji="0" lang="en-US" sz="4400" b="1" i="0" u="none" strike="noStrike" kern="1200" cap="none" spc="0" normalizeH="0" baseline="0" noProof="0" dirty="0">
                <a:ln>
                  <a:noFill/>
                </a:ln>
                <a:solidFill>
                  <a:schemeClr val="accent1">
                    <a:lumMod val="60000"/>
                    <a:lumOff val="40000"/>
                  </a:schemeClr>
                </a:solidFill>
                <a:effectLst/>
                <a:uLnTx/>
                <a:uFillTx/>
                <a:latin typeface="Segoe UI Light" panose="020B0502040204020203" pitchFamily="34" charset="0"/>
                <a:hlinkClick r:id="rId3">
                  <a:extLst>
                    <a:ext uri="{A12FA001-AC4F-418D-AE19-62706E023703}">
                      <ahyp:hlinkClr xmlns:ahyp="http://schemas.microsoft.com/office/drawing/2018/hyperlinkcolor" val="tx"/>
                    </a:ext>
                  </a:extLst>
                </a:hlinkClick>
              </a:rPr>
              <a:t>Time to Hands On Lab</a:t>
            </a:r>
            <a:endParaRPr kumimoji="0" lang="en-US" sz="4400" b="1" i="0" u="none" strike="noStrike" kern="1200" cap="none" spc="0" normalizeH="0" baseline="0" noProof="0" dirty="0">
              <a:ln>
                <a:noFill/>
              </a:ln>
              <a:solidFill>
                <a:schemeClr val="accent1">
                  <a:lumMod val="60000"/>
                  <a:lumOff val="40000"/>
                </a:schemeClr>
              </a:solidFill>
              <a:effectLst/>
              <a:uLnTx/>
              <a:uFillTx/>
              <a:latin typeface="Segoe UI Light" panose="020B0502040204020203" pitchFamily="34" charset="0"/>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7781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Dev</a:t>
            </a:r>
            <a:r>
              <a:rPr lang="en-US" dirty="0">
                <a:solidFill>
                  <a:srgbClr val="00B0F0"/>
                </a:solidFill>
              </a:rPr>
              <a:t>Ops </a:t>
            </a:r>
            <a:r>
              <a:rPr lang="en-US" dirty="0">
                <a:solidFill>
                  <a:schemeClr val="tx1">
                    <a:lumMod val="50000"/>
                  </a:schemeClr>
                </a:solidFill>
              </a:rPr>
              <a:t>do</a:t>
            </a:r>
            <a:r>
              <a:rPr lang="en-US" dirty="0"/>
              <a:t>?</a:t>
            </a:r>
          </a:p>
        </p:txBody>
      </p:sp>
      <p:sp>
        <p:nvSpPr>
          <p:cNvPr id="6" name="Text Placeholder 5"/>
          <p:cNvSpPr>
            <a:spLocks noGrp="1"/>
          </p:cNvSpPr>
          <p:nvPr>
            <p:ph type="body" sz="quarter" idx="10"/>
          </p:nvPr>
        </p:nvSpPr>
        <p:spPr>
          <a:xfrm>
            <a:off x="586390" y="1434370"/>
            <a:ext cx="11018520" cy="3003899"/>
          </a:xfrm>
        </p:spPr>
        <p:txBody>
          <a:bodyPr/>
          <a:lstStyle/>
          <a:p>
            <a:r>
              <a:rPr lang="en-US" dirty="0"/>
              <a:t>DevOps helps to </a:t>
            </a:r>
          </a:p>
          <a:p>
            <a:pPr lvl="1"/>
            <a:r>
              <a:rPr lang="en-US" dirty="0"/>
              <a:t>Improve application life cycle management processes to make applications effective, more flexible than other methods of developing software. DevOps allows for the constant development of a product evolving it and refining it when it’s already live.</a:t>
            </a:r>
          </a:p>
          <a:p>
            <a:pPr lvl="1"/>
            <a:endParaRPr lang="en-US" dirty="0"/>
          </a:p>
          <a:p>
            <a:pPr lvl="1"/>
            <a:r>
              <a:rPr lang="en-US" dirty="0"/>
              <a:t>This Process helps to stay ahead to the companies by constantly adapting their products and releasing them onto the market much faster.</a:t>
            </a:r>
          </a:p>
          <a:p>
            <a:pPr lvl="2"/>
            <a:br>
              <a:rPr lang="en-US" dirty="0"/>
            </a:br>
            <a:endParaRPr lang="en-US" dirty="0">
              <a:solidFill>
                <a:srgbClr val="00B0F0"/>
              </a:solidFill>
            </a:endParaRPr>
          </a:p>
        </p:txBody>
      </p:sp>
      <p:grpSp>
        <p:nvGrpSpPr>
          <p:cNvPr id="4" name="Group 3">
            <a:extLst>
              <a:ext uri="{FF2B5EF4-FFF2-40B4-BE49-F238E27FC236}">
                <a16:creationId xmlns:a16="http://schemas.microsoft.com/office/drawing/2014/main" id="{B1025DD1-1319-40CB-9F58-1E5C149E0706}"/>
              </a:ext>
            </a:extLst>
          </p:cNvPr>
          <p:cNvGrpSpPr/>
          <p:nvPr/>
        </p:nvGrpSpPr>
        <p:grpSpPr>
          <a:xfrm>
            <a:off x="0" y="4013994"/>
            <a:ext cx="12192000" cy="2844006"/>
            <a:chOff x="0" y="4013994"/>
            <a:chExt cx="12192000" cy="2844006"/>
          </a:xfrm>
        </p:grpSpPr>
        <p:sp>
          <p:nvSpPr>
            <p:cNvPr id="3" name="Rectangle 2">
              <a:extLst>
                <a:ext uri="{FF2B5EF4-FFF2-40B4-BE49-F238E27FC236}">
                  <a16:creationId xmlns:a16="http://schemas.microsoft.com/office/drawing/2014/main" id="{0AE33E27-2BFB-FA49-8BA6-572E787CCC2D}"/>
                </a:ext>
              </a:extLst>
            </p:cNvPr>
            <p:cNvSpPr/>
            <p:nvPr/>
          </p:nvSpPr>
          <p:spPr bwMode="auto">
            <a:xfrm>
              <a:off x="0" y="4014788"/>
              <a:ext cx="12192000" cy="2843212"/>
            </a:xfrm>
            <a:prstGeom prst="rect">
              <a:avLst/>
            </a:prstGeom>
            <a:solidFill>
              <a:srgbClr val="358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DA8CC38-B9BB-EC42-A1C9-BC289732B8AB}"/>
                </a:ext>
              </a:extLst>
            </p:cNvPr>
            <p:cNvPicPr>
              <a:picLocks noChangeAspect="1"/>
            </p:cNvPicPr>
            <p:nvPr/>
          </p:nvPicPr>
          <p:blipFill>
            <a:blip r:embed="rId3"/>
            <a:stretch>
              <a:fillRect/>
            </a:stretch>
          </p:blipFill>
          <p:spPr>
            <a:xfrm>
              <a:off x="555910" y="4013994"/>
              <a:ext cx="11049000" cy="2794000"/>
            </a:xfrm>
            <a:prstGeom prst="rect">
              <a:avLst/>
            </a:prstGeom>
          </p:spPr>
        </p:pic>
      </p:grpSp>
    </p:spTree>
    <p:extLst>
      <p:ext uri="{BB962C8B-B14F-4D97-AF65-F5344CB8AC3E}">
        <p14:creationId xmlns:p14="http://schemas.microsoft.com/office/powerpoint/2010/main" val="29987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After placing an order for new servers, the Development team works on testing. The Operations team works on extensive paperwork as required in enterprises to deploy the infrastructure.</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785652"/>
          </a:xfrm>
        </p:spPr>
        <p:txBody>
          <a:bodyPr/>
          <a:lstStyle/>
          <a:p>
            <a:pPr marL="0" indent="0">
              <a:buNone/>
            </a:pPr>
            <a:r>
              <a:rPr lang="en-GB" dirty="0"/>
              <a:t>Dev</a:t>
            </a:r>
            <a:r>
              <a:rPr lang="en-GB" dirty="0">
                <a:solidFill>
                  <a:schemeClr val="tx2"/>
                </a:solidFill>
              </a:rPr>
              <a:t>Ops</a:t>
            </a:r>
          </a:p>
          <a:p>
            <a:r>
              <a:rPr lang="en-US" dirty="0"/>
              <a:t>After placing an order for new servers Development and Operations team work together on the paperwork to set-up the new servers. This results in better visibility of infrastructure requirement.</a:t>
            </a:r>
            <a:endParaRPr lang="en-GB" dirty="0">
              <a:solidFill>
                <a:schemeClr val="tx2"/>
              </a:solidFill>
            </a:endParaRPr>
          </a:p>
        </p:txBody>
      </p:sp>
    </p:spTree>
    <p:extLst>
      <p:ext uri="{BB962C8B-B14F-4D97-AF65-F5344CB8AC3E}">
        <p14:creationId xmlns:p14="http://schemas.microsoft.com/office/powerpoint/2010/main" val="26045880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Projection about failover, redundancy, data center locations, and storage requirements are skewed as no inputs are available from developers who have deep knowledge of the application.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354765"/>
          </a:xfrm>
        </p:spPr>
        <p:txBody>
          <a:bodyPr/>
          <a:lstStyle/>
          <a:p>
            <a:pPr marL="0" indent="0">
              <a:buNone/>
            </a:pPr>
            <a:r>
              <a:rPr lang="en-GB" dirty="0"/>
              <a:t>Dev</a:t>
            </a:r>
            <a:r>
              <a:rPr lang="en-GB" dirty="0">
                <a:solidFill>
                  <a:schemeClr val="tx2"/>
                </a:solidFill>
              </a:rPr>
              <a:t>Ops</a:t>
            </a:r>
          </a:p>
          <a:p>
            <a:r>
              <a:rPr lang="en-GB" dirty="0"/>
              <a:t>Projection about failover, redundancy, disaster recovery, data centre locations, and storage requirements are accurate due to the inputs from the developers.</a:t>
            </a:r>
          </a:p>
        </p:txBody>
      </p:sp>
    </p:spTree>
    <p:extLst>
      <p:ext uri="{BB962C8B-B14F-4D97-AF65-F5344CB8AC3E}">
        <p14:creationId xmlns:p14="http://schemas.microsoft.com/office/powerpoint/2010/main" val="2303459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923877"/>
          </a:xfrm>
        </p:spPr>
        <p:txBody>
          <a:bodyPr/>
          <a:lstStyle/>
          <a:p>
            <a:pPr marL="0" indent="0">
              <a:buNone/>
            </a:pPr>
            <a:r>
              <a:rPr lang="en-GB" dirty="0"/>
              <a:t>Old Process</a:t>
            </a:r>
          </a:p>
          <a:p>
            <a:r>
              <a:rPr lang="en-US" dirty="0"/>
              <a:t>Operations team has no clue on the progress of the Development team. Operations team develop a monitoring plan as per their understanding.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4216539"/>
          </a:xfrm>
        </p:spPr>
        <p:txBody>
          <a:bodyPr/>
          <a:lstStyle/>
          <a:p>
            <a:pPr marL="0" indent="0">
              <a:buNone/>
            </a:pPr>
            <a:r>
              <a:rPr lang="en-GB" dirty="0"/>
              <a:t>Dev</a:t>
            </a:r>
            <a:r>
              <a:rPr lang="en-GB" dirty="0">
                <a:solidFill>
                  <a:schemeClr val="tx2"/>
                </a:solidFill>
              </a:rPr>
              <a:t>Ops</a:t>
            </a:r>
          </a:p>
          <a:p>
            <a:r>
              <a:rPr lang="en-US" dirty="0"/>
              <a:t>The Operations team is completely aware of the progress the developers are making. Operations team interact with developers and jointly develop a monitoring plan that caters to the IT and business needs.</a:t>
            </a:r>
          </a:p>
        </p:txBody>
      </p:sp>
    </p:spTree>
    <p:extLst>
      <p:ext uri="{BB962C8B-B14F-4D97-AF65-F5344CB8AC3E}">
        <p14:creationId xmlns:p14="http://schemas.microsoft.com/office/powerpoint/2010/main" val="24341654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062103"/>
          </a:xfrm>
        </p:spPr>
        <p:txBody>
          <a:bodyPr/>
          <a:lstStyle/>
          <a:p>
            <a:pPr marL="0" indent="0">
              <a:buNone/>
            </a:pPr>
            <a:r>
              <a:rPr lang="en-GB" dirty="0"/>
              <a:t>Old Process</a:t>
            </a:r>
          </a:p>
          <a:p>
            <a:r>
              <a:rPr lang="en-US" dirty="0"/>
              <a:t>Before go-live, the load testing crashes the application. The release is delayed.</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2923877"/>
          </a:xfrm>
        </p:spPr>
        <p:txBody>
          <a:bodyPr/>
          <a:lstStyle/>
          <a:p>
            <a:pPr marL="0" indent="0">
              <a:buNone/>
            </a:pPr>
            <a:r>
              <a:rPr lang="en-GB" dirty="0"/>
              <a:t>Dev</a:t>
            </a:r>
            <a:r>
              <a:rPr lang="en-GB" dirty="0">
                <a:solidFill>
                  <a:schemeClr val="tx2"/>
                </a:solidFill>
              </a:rPr>
              <a:t>Ops</a:t>
            </a:r>
          </a:p>
          <a:p>
            <a:r>
              <a:rPr lang="en-US" dirty="0"/>
              <a:t>Before go-live, the load testing makes the application a bit slow. The development team quickly fixes the bottlenecks. The application is released on time.</a:t>
            </a:r>
          </a:p>
        </p:txBody>
      </p:sp>
    </p:spTree>
    <p:extLst>
      <p:ext uri="{BB962C8B-B14F-4D97-AF65-F5344CB8AC3E}">
        <p14:creationId xmlns:p14="http://schemas.microsoft.com/office/powerpoint/2010/main" val="2303406257"/>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C0544E-AB37-4353-86E3-F2B22A4D56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ee5f92b3-d21d-40bb-bae7-985cf76f8877"/>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2611</TotalTime>
  <Words>4683</Words>
  <Application>Microsoft Office PowerPoint</Application>
  <PresentationFormat>Widescreen</PresentationFormat>
  <Paragraphs>499</Paragraphs>
  <Slides>49</Slides>
  <Notes>44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49</vt:i4>
      </vt:variant>
    </vt:vector>
  </HeadingPairs>
  <TitlesOfParts>
    <vt:vector size="62"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PowerPoint Presentation</vt:lpstr>
      <vt:lpstr>What is DevOps?</vt:lpstr>
      <vt:lpstr>Why DevOps is needed?</vt:lpstr>
      <vt:lpstr>What DevOps do?</vt:lpstr>
      <vt:lpstr>How is DevOps different from traditional IT</vt:lpstr>
      <vt:lpstr>How is DevOps different from traditional IT</vt:lpstr>
      <vt:lpstr>How is DevOps different from traditional IT</vt:lpstr>
      <vt:lpstr>How is DevOps different from traditional IT</vt:lpstr>
      <vt:lpstr>Why is DevOps used?</vt:lpstr>
      <vt:lpstr>PowerPoint Presentation</vt:lpstr>
      <vt:lpstr>PowerPoint Presentation</vt:lpstr>
      <vt:lpstr>DevOps Lifecycle</vt:lpstr>
      <vt:lpstr>How is DevOps different from Agile?</vt:lpstr>
      <vt:lpstr>Builds in DevOps</vt:lpstr>
      <vt:lpstr>Build Automation and Continuous Integration</vt:lpstr>
      <vt:lpstr>Continuous Integration</vt:lpstr>
      <vt:lpstr>Continuous Integration and Delivery</vt:lpstr>
      <vt:lpstr>“Continuous improvement”</vt:lpstr>
      <vt:lpstr>Continuous Integration (prerequisites)</vt:lpstr>
      <vt:lpstr>Continuous Integration (tools)</vt:lpstr>
      <vt:lpstr>Roles</vt:lpstr>
      <vt:lpstr>Continuous Delivery</vt:lpstr>
      <vt:lpstr>Continuous Delivery</vt:lpstr>
      <vt:lpstr>Conceptualizing a Release Pipeline</vt:lpstr>
      <vt:lpstr>Continuous Deployment</vt:lpstr>
      <vt:lpstr>Continuous Deployment (benefits)</vt:lpstr>
      <vt:lpstr>Continuous Deployment (benefits)</vt:lpstr>
      <vt:lpstr>Container CI/CD Using Jenkins and AKS</vt:lpstr>
      <vt:lpstr>Infrastructure as Code (IaC)</vt:lpstr>
      <vt:lpstr>Advantages of IaC</vt:lpstr>
      <vt:lpstr>Advantages of IaC</vt:lpstr>
      <vt:lpstr>Microservices</vt:lpstr>
      <vt:lpstr>What are Microservices? </vt:lpstr>
      <vt:lpstr>What are Microservices?</vt:lpstr>
      <vt:lpstr>Azure DevOps Service</vt:lpstr>
      <vt:lpstr>Azure DevOps services – Azure Boards</vt:lpstr>
      <vt:lpstr>Azure DevOps services – Azure Pipelines</vt:lpstr>
      <vt:lpstr>Azure DevOps services – Azure Repos</vt:lpstr>
      <vt:lpstr>Azure DevOps services – Azure Test Plans</vt:lpstr>
      <vt:lpstr>Azure DevOps services – Azure Artifacts </vt:lpstr>
      <vt:lpstr>PowerPoint Presentation</vt:lpstr>
      <vt:lpstr>PowerPoint Presentation</vt:lpstr>
      <vt:lpstr>Get the Latest…</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31</cp:revision>
  <dcterms:created xsi:type="dcterms:W3CDTF">2018-10-19T20:35:44Z</dcterms:created>
  <dcterms:modified xsi:type="dcterms:W3CDTF">2019-04-05T06:24:01Z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